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81"/>
  </p:notesMasterIdLst>
  <p:handoutMasterIdLst>
    <p:handoutMasterId r:id="rId82"/>
  </p:handoutMasterIdLst>
  <p:sldIdLst>
    <p:sldId id="402" r:id="rId2"/>
    <p:sldId id="730" r:id="rId3"/>
    <p:sldId id="717" r:id="rId4"/>
    <p:sldId id="731" r:id="rId5"/>
    <p:sldId id="719" r:id="rId6"/>
    <p:sldId id="718" r:id="rId7"/>
    <p:sldId id="771" r:id="rId8"/>
    <p:sldId id="721" r:id="rId9"/>
    <p:sldId id="732" r:id="rId10"/>
    <p:sldId id="722" r:id="rId11"/>
    <p:sldId id="723" r:id="rId12"/>
    <p:sldId id="724" r:id="rId13"/>
    <p:sldId id="726" r:id="rId14"/>
    <p:sldId id="727" r:id="rId15"/>
    <p:sldId id="733" r:id="rId16"/>
    <p:sldId id="777" r:id="rId17"/>
    <p:sldId id="773" r:id="rId18"/>
    <p:sldId id="774" r:id="rId19"/>
    <p:sldId id="775" r:id="rId20"/>
    <p:sldId id="776" r:id="rId21"/>
    <p:sldId id="734" r:id="rId22"/>
    <p:sldId id="735" r:id="rId23"/>
    <p:sldId id="779" r:id="rId24"/>
    <p:sldId id="780" r:id="rId25"/>
    <p:sldId id="781" r:id="rId26"/>
    <p:sldId id="778" r:id="rId27"/>
    <p:sldId id="736" r:id="rId28"/>
    <p:sldId id="728" r:id="rId29"/>
    <p:sldId id="729" r:id="rId30"/>
    <p:sldId id="737" r:id="rId31"/>
    <p:sldId id="786" r:id="rId32"/>
    <p:sldId id="783" r:id="rId33"/>
    <p:sldId id="784" r:id="rId34"/>
    <p:sldId id="785" r:id="rId35"/>
    <p:sldId id="782" r:id="rId36"/>
    <p:sldId id="738" r:id="rId37"/>
    <p:sldId id="739" r:id="rId38"/>
    <p:sldId id="743" r:id="rId39"/>
    <p:sldId id="740" r:id="rId40"/>
    <p:sldId id="741" r:id="rId41"/>
    <p:sldId id="742" r:id="rId42"/>
    <p:sldId id="683" r:id="rId43"/>
    <p:sldId id="746" r:id="rId44"/>
    <p:sldId id="747" r:id="rId45"/>
    <p:sldId id="684" r:id="rId46"/>
    <p:sldId id="714" r:id="rId47"/>
    <p:sldId id="715" r:id="rId48"/>
    <p:sldId id="716" r:id="rId49"/>
    <p:sldId id="768" r:id="rId50"/>
    <p:sldId id="770" r:id="rId51"/>
    <p:sldId id="748" r:id="rId52"/>
    <p:sldId id="704" r:id="rId53"/>
    <p:sldId id="751" r:id="rId54"/>
    <p:sldId id="787" r:id="rId55"/>
    <p:sldId id="753" r:id="rId56"/>
    <p:sldId id="755" r:id="rId57"/>
    <p:sldId id="756" r:id="rId58"/>
    <p:sldId id="757" r:id="rId59"/>
    <p:sldId id="763" r:id="rId60"/>
    <p:sldId id="690" r:id="rId61"/>
    <p:sldId id="759" r:id="rId62"/>
    <p:sldId id="758" r:id="rId63"/>
    <p:sldId id="692" r:id="rId64"/>
    <p:sldId id="693" r:id="rId65"/>
    <p:sldId id="697" r:id="rId66"/>
    <p:sldId id="700" r:id="rId67"/>
    <p:sldId id="694" r:id="rId68"/>
    <p:sldId id="695" r:id="rId69"/>
    <p:sldId id="701" r:id="rId70"/>
    <p:sldId id="703" r:id="rId71"/>
    <p:sldId id="705" r:id="rId72"/>
    <p:sldId id="760" r:id="rId73"/>
    <p:sldId id="761" r:id="rId74"/>
    <p:sldId id="762" r:id="rId75"/>
    <p:sldId id="764" r:id="rId76"/>
    <p:sldId id="765" r:id="rId77"/>
    <p:sldId id="766" r:id="rId78"/>
    <p:sldId id="767" r:id="rId79"/>
    <p:sldId id="78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81" autoAdjust="0"/>
    <p:restoredTop sz="87948" autoAdjust="0"/>
  </p:normalViewPr>
  <p:slideViewPr>
    <p:cSldViewPr snapToGrid="0" snapToObjects="1" showGuides="1">
      <p:cViewPr>
        <p:scale>
          <a:sx n="71" d="100"/>
          <a:sy n="71" d="100"/>
        </p:scale>
        <p:origin x="2280" y="1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1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90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population correction factor (N-n)/(N-1)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0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7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8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77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0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9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tiff"/><Relationship Id="rId7" Type="http://schemas.openxmlformats.org/officeDocument/2006/relationships/image" Target="../media/image12.em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36.emf"/><Relationship Id="rId7" Type="http://schemas.openxmlformats.org/officeDocument/2006/relationships/image" Target="../media/image14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17.tiff"/><Relationship Id="rId4" Type="http://schemas.openxmlformats.org/officeDocument/2006/relationships/image" Target="../media/image37.emf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0.tiff"/><Relationship Id="rId7" Type="http://schemas.openxmlformats.org/officeDocument/2006/relationships/image" Target="../media/image27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12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6.emf"/><Relationship Id="rId5" Type="http://schemas.openxmlformats.org/officeDocument/2006/relationships/image" Target="../media/image25.emf"/><Relationship Id="rId10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(null)"/><Relationship Id="rId13" Type="http://schemas.openxmlformats.org/officeDocument/2006/relationships/image" Target="../media/image79.emf"/><Relationship Id="rId3" Type="http://schemas.openxmlformats.org/officeDocument/2006/relationships/image" Target="../media/image66.emf"/><Relationship Id="rId7" Type="http://schemas.openxmlformats.org/officeDocument/2006/relationships/image" Target="../media/image73.emf"/><Relationship Id="rId12" Type="http://schemas.openxmlformats.org/officeDocument/2006/relationships/image" Target="../media/image78.(null)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(null)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(null)"/><Relationship Id="rId4" Type="http://schemas.openxmlformats.org/officeDocument/2006/relationships/image" Target="../media/image67.emf"/><Relationship Id="rId9" Type="http://schemas.openxmlformats.org/officeDocument/2006/relationships/image" Target="../media/image75.(null)"/><Relationship Id="rId14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10" Type="http://schemas.openxmlformats.org/officeDocument/2006/relationships/image" Target="../media/image100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3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9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5.emf"/><Relationship Id="rId7" Type="http://schemas.openxmlformats.org/officeDocument/2006/relationships/image" Target="../media/image105.emf"/><Relationship Id="rId12" Type="http://schemas.openxmlformats.org/officeDocument/2006/relationships/image" Target="../media/image10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99.emf"/><Relationship Id="rId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102.emf"/><Relationship Id="rId9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5.emf"/><Relationship Id="rId7" Type="http://schemas.openxmlformats.org/officeDocument/2006/relationships/image" Target="../media/image103.emf"/><Relationship Id="rId12" Type="http://schemas.openxmlformats.org/officeDocument/2006/relationships/image" Target="../media/image1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9.emf"/><Relationship Id="rId5" Type="http://schemas.openxmlformats.org/officeDocument/2006/relationships/image" Target="../media/image97.emf"/><Relationship Id="rId10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9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3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3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Relationship Id="rId9" Type="http://schemas.openxmlformats.org/officeDocument/2006/relationships/image" Target="../media/image12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2.emf"/><Relationship Id="rId4" Type="http://schemas.openxmlformats.org/officeDocument/2006/relationships/image" Target="../media/image1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Deb Nolan,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deborah_nolan</a:t>
            </a:r>
            <a:r>
              <a:rPr lang="en-US" sz="1600" dirty="0">
                <a:uFillTx/>
                <a:hlinkClick r:id="rId3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Probability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9D7E9B-21A2-2344-AFD1-F073E3615676}"/>
              </a:ext>
            </a:extLst>
          </p:cNvPr>
          <p:cNvSpPr/>
          <p:nvPr/>
        </p:nvSpPr>
        <p:spPr>
          <a:xfrm>
            <a:off x="743712" y="1914462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91B1D-D51B-E444-A40F-D043E34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9BB0A-08EC-A342-A32C-65E380B7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994" y="240917"/>
            <a:ext cx="6165785" cy="6702807"/>
          </a:xfrm>
        </p:spPr>
        <p:txBody>
          <a:bodyPr>
            <a:normAutofit/>
          </a:bodyPr>
          <a:lstStyle/>
          <a:p>
            <a:r>
              <a:rPr lang="en-US" dirty="0"/>
              <a:t>Population Size</a:t>
            </a:r>
          </a:p>
          <a:p>
            <a:pPr marL="457200" lvl="1" indent="0">
              <a:buNone/>
            </a:pPr>
            <a:r>
              <a:rPr lang="en-US" dirty="0"/>
              <a:t>		= 7</a:t>
            </a:r>
          </a:p>
          <a:p>
            <a:r>
              <a:rPr lang="en-US" dirty="0"/>
              <a:t>Total value of the population</a:t>
            </a:r>
          </a:p>
          <a:p>
            <a:endParaRPr lang="en-US" dirty="0"/>
          </a:p>
          <a:p>
            <a:r>
              <a:rPr lang="en-US" dirty="0"/>
              <a:t>Average coin value:</a:t>
            </a:r>
          </a:p>
          <a:p>
            <a:endParaRPr lang="en-US" dirty="0"/>
          </a:p>
          <a:p>
            <a:r>
              <a:rPr lang="en-US" dirty="0"/>
              <a:t>Median coin value: 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640D1-9C20-DE41-BED1-91EFD980F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634" y="3408846"/>
            <a:ext cx="881773" cy="899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89B35-6860-CA4B-A1AF-206B1281C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913" y="4409175"/>
            <a:ext cx="1039213" cy="10203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65D4D9-7A6F-7743-9F1C-FC6B5A1C8830}"/>
              </a:ext>
            </a:extLst>
          </p:cNvPr>
          <p:cNvGrpSpPr/>
          <p:nvPr/>
        </p:nvGrpSpPr>
        <p:grpSpPr>
          <a:xfrm>
            <a:off x="2498210" y="2083283"/>
            <a:ext cx="2561820" cy="1224268"/>
            <a:chOff x="645026" y="1646238"/>
            <a:chExt cx="2561820" cy="1224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108100-BA14-5C49-BD7D-00A7EB88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50C1ED-508C-4D47-A71E-2BBC472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9F849-83BE-7F44-91B6-7CF7BC87B516}"/>
              </a:ext>
            </a:extLst>
          </p:cNvPr>
          <p:cNvGrpSpPr/>
          <p:nvPr/>
        </p:nvGrpSpPr>
        <p:grpSpPr>
          <a:xfrm>
            <a:off x="2595913" y="5530788"/>
            <a:ext cx="2835388" cy="914400"/>
            <a:chOff x="742729" y="5093743"/>
            <a:chExt cx="2835388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6ABF7A-2AED-1D41-9397-47F750D1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FDF34-0F6C-3B43-A07E-B37EB825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32AB4B-D793-5A4D-9297-07984715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0EDC63-5F61-4C48-B8C1-C6D83786C8BE}"/>
              </a:ext>
            </a:extLst>
          </p:cNvPr>
          <p:cNvSpPr txBox="1"/>
          <p:nvPr/>
        </p:nvSpPr>
        <p:spPr>
          <a:xfrm>
            <a:off x="864413" y="2403029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0B7DB-D237-F84F-B2D4-E94D9DBE4F11}"/>
              </a:ext>
            </a:extLst>
          </p:cNvPr>
          <p:cNvSpPr txBox="1"/>
          <p:nvPr/>
        </p:nvSpPr>
        <p:spPr>
          <a:xfrm>
            <a:off x="864413" y="3558292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E0800-F790-6344-B521-5BDA026E1C0B}"/>
              </a:ext>
            </a:extLst>
          </p:cNvPr>
          <p:cNvSpPr txBox="1"/>
          <p:nvPr/>
        </p:nvSpPr>
        <p:spPr>
          <a:xfrm>
            <a:off x="1069597" y="4626946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CBD6C-E853-704A-8E12-44EC9E6C06D8}"/>
              </a:ext>
            </a:extLst>
          </p:cNvPr>
          <p:cNvSpPr txBox="1"/>
          <p:nvPr/>
        </p:nvSpPr>
        <p:spPr>
          <a:xfrm>
            <a:off x="1069597" y="5695600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270E9-717C-AB40-B5A3-5D46A46C018E}"/>
              </a:ext>
            </a:extLst>
          </p:cNvPr>
          <p:cNvSpPr txBox="1"/>
          <p:nvPr/>
        </p:nvSpPr>
        <p:spPr>
          <a:xfrm>
            <a:off x="864413" y="1632260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5C09FE-4F5A-204B-8509-A798F0E9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824" y="2054014"/>
            <a:ext cx="4272279" cy="248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743528-D037-944B-88CE-E680C6C1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112" y="2420884"/>
            <a:ext cx="627515" cy="2330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0B2EDE-7D5A-6747-9768-EFD0E1A78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458" y="3196893"/>
            <a:ext cx="1377010" cy="67932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A33236-1CA2-FF4D-9E50-4C05814C45C7}"/>
              </a:ext>
            </a:extLst>
          </p:cNvPr>
          <p:cNvGrpSpPr/>
          <p:nvPr/>
        </p:nvGrpSpPr>
        <p:grpSpPr>
          <a:xfrm>
            <a:off x="6779630" y="4749429"/>
            <a:ext cx="4463498" cy="636449"/>
            <a:chOff x="6973824" y="3772726"/>
            <a:chExt cx="3267199" cy="4658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20F7D0-E81F-D540-B14E-DB9D46CE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15425F-AD58-C944-9505-1BD857C1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EEF6A-AFED-4A47-BEDC-206960837D4E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32691A0-21A3-5243-8BC1-7FD6A6B8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BFD916-CCD7-104F-B46C-7AC31A852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B017B1-C07B-AF4D-BE65-43862EB682A8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0ACBBC7-CEC1-DB4B-AA96-4757603D0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A909A7-62CC-EA48-B295-E4A2E1C48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130009-A41A-4F46-81CA-30F299B71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0" name="Up Arrow 39">
            <a:extLst>
              <a:ext uri="{FF2B5EF4-FFF2-40B4-BE49-F238E27FC236}">
                <a16:creationId xmlns:a16="http://schemas.microsoft.com/office/drawing/2014/main" id="{0134C15B-C18F-E344-9549-DAFA8D70564E}"/>
              </a:ext>
            </a:extLst>
          </p:cNvPr>
          <p:cNvSpPr/>
          <p:nvPr/>
        </p:nvSpPr>
        <p:spPr>
          <a:xfrm>
            <a:off x="8595360" y="5425865"/>
            <a:ext cx="260425" cy="3190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9D21A-2776-194A-8D40-46E24DFB2AE9}"/>
              </a:ext>
            </a:extLst>
          </p:cNvPr>
          <p:cNvSpPr txBox="1"/>
          <p:nvPr/>
        </p:nvSpPr>
        <p:spPr>
          <a:xfrm>
            <a:off x="4765296" y="3053439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Quarter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FB027-8D92-EE4F-8135-3E240DFBCB73}"/>
              </a:ext>
            </a:extLst>
          </p:cNvPr>
          <p:cNvSpPr txBox="1"/>
          <p:nvPr/>
        </p:nvSpPr>
        <p:spPr>
          <a:xfrm>
            <a:off x="3466613" y="392134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F68216-7FAD-FD46-9131-00F60CAA8D33}"/>
              </a:ext>
            </a:extLst>
          </p:cNvPr>
          <p:cNvSpPr txBox="1"/>
          <p:nvPr/>
        </p:nvSpPr>
        <p:spPr>
          <a:xfrm>
            <a:off x="3505327" y="5058217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Nickel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DA301-FFC3-4347-905F-87181A6786A4}"/>
              </a:ext>
            </a:extLst>
          </p:cNvPr>
          <p:cNvSpPr txBox="1"/>
          <p:nvPr/>
        </p:nvSpPr>
        <p:spPr>
          <a:xfrm>
            <a:off x="4997339" y="6304721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Penny</a:t>
            </a:r>
          </a:p>
        </p:txBody>
      </p:sp>
    </p:spTree>
    <p:extLst>
      <p:ext uri="{BB962C8B-B14F-4D97-AF65-F5344CB8AC3E}">
        <p14:creationId xmlns:p14="http://schemas.microsoft.com/office/powerpoint/2010/main" val="148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 of Size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B7B6-05EE-0146-B3DD-F3B879E0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825625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1928440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3422824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4423153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2097261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5544766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2417007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3572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4640924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5709578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1646238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3051455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3919360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5056233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6302737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</p:spTree>
    <p:extLst>
      <p:ext uri="{BB962C8B-B14F-4D97-AF65-F5344CB8AC3E}">
        <p14:creationId xmlns:p14="http://schemas.microsoft.com/office/powerpoint/2010/main" val="31705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96495"/>
            <a:ext cx="10801350" cy="1325563"/>
          </a:xfrm>
        </p:spPr>
        <p:txBody>
          <a:bodyPr/>
          <a:lstStyle/>
          <a:p>
            <a:r>
              <a:rPr lang="en-US" dirty="0"/>
              <a:t>Sampling from the population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320703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1815087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2815416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489524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3937029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809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1964533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3033187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4101841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38501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1443718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2311623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3448496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4695000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8A781-7689-D449-8EC1-F8ED3304C3D1}"/>
              </a:ext>
            </a:extLst>
          </p:cNvPr>
          <p:cNvSpPr txBox="1"/>
          <p:nvPr/>
        </p:nvSpPr>
        <p:spPr>
          <a:xfrm>
            <a:off x="552450" y="5017761"/>
            <a:ext cx="35349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Probability Distribution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449094E-0C32-B443-BB96-A4DF065E5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32506"/>
              </p:ext>
            </p:extLst>
          </p:nvPr>
        </p:nvGraphicFramePr>
        <p:xfrm>
          <a:off x="552450" y="5479426"/>
          <a:ext cx="4848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9455F50-5347-6341-A5E1-92A533077A1C}"/>
              </a:ext>
            </a:extLst>
          </p:cNvPr>
          <p:cNvSpPr txBox="1"/>
          <p:nvPr/>
        </p:nvSpPr>
        <p:spPr>
          <a:xfrm>
            <a:off x="6406567" y="5581425"/>
            <a:ext cx="51567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expected value</a:t>
            </a:r>
            <a:r>
              <a:rPr lang="en-US" sz="2400" dirty="0"/>
              <a:t> of </a:t>
            </a:r>
            <a:r>
              <a:rPr lang="en-US" sz="2400" i="1" dirty="0"/>
              <a:t>X?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70AA697-66F9-1045-A3CF-C593BEB1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56213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</p:spTree>
    <p:extLst>
      <p:ext uri="{BB962C8B-B14F-4D97-AF65-F5344CB8AC3E}">
        <p14:creationId xmlns:p14="http://schemas.microsoft.com/office/powerpoint/2010/main" val="24893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D0AAD4-327B-B44C-9355-C2B7E23C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73999"/>
              </p:ext>
            </p:extLst>
          </p:nvPr>
        </p:nvGraphicFramePr>
        <p:xfrm>
          <a:off x="8074854" y="4084328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Expected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3618260"/>
          </a:xfrm>
        </p:spPr>
        <p:txBody>
          <a:bodyPr/>
          <a:lstStyle/>
          <a:p>
            <a:r>
              <a:rPr lang="en-US" dirty="0"/>
              <a:t>Computing expectations: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the expected value is 9.71…</a:t>
            </a:r>
          </a:p>
          <a:p>
            <a:pPr lvl="1"/>
            <a:r>
              <a:rPr lang="en-US" dirty="0"/>
              <a:t>Have you ever seen a 9.71 coin?</a:t>
            </a:r>
          </a:p>
          <a:p>
            <a:pPr lvl="1"/>
            <a:r>
              <a:rPr lang="en-US" dirty="0"/>
              <a:t>Is this a problem?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4" y="1764247"/>
            <a:ext cx="3708400" cy="101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BE3F0-AB1B-F64E-B89A-B62CE1BF6C68}"/>
              </a:ext>
            </a:extLst>
          </p:cNvPr>
          <p:cNvGrpSpPr/>
          <p:nvPr/>
        </p:nvGrpSpPr>
        <p:grpSpPr>
          <a:xfrm>
            <a:off x="8074854" y="76424"/>
            <a:ext cx="3967091" cy="3714858"/>
            <a:chOff x="6983738" y="-273"/>
            <a:chExt cx="5467020" cy="51194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B5BD4-74C5-E940-ADA0-A937292C5C81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5F2BCB-E634-384E-BD9C-06E9B8C2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6AE23-F065-4846-8EDC-F12AC111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26EF21-B978-DD4C-855C-3D8936E7A2C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55FFAC-2A74-1045-BEAA-20021350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8DDA68F-BE4E-C847-8999-7EC849EB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BDDAF3-1AA3-B24A-A8BB-669149E32F8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9E9AC8C-873A-884D-8DDE-6E0C746D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3F4E3ED-8032-FD44-969F-A157584A44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A01737-66D4-FD4D-9227-A1F6844D9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16630-3BD5-A84D-B788-350ABB8E127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82F9E9-B13F-8D49-8A20-6BD027C6DA9C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08F27B-8C38-674F-9C94-EAF90027B814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3F2A89-9DED-D644-98E6-736829DFFAD2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28893-3704-C94C-80EB-CC55D0EEBB09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319AC-C068-5B4F-BD7C-3FA8E1BC98DA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3E6686-A53E-2A4B-AE78-75AE02913489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9816AC-4B02-5B4A-AF16-7F3B77A0F898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A944C-2760-F649-8164-BA5F4AE29493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6C0143-6072-A04F-B52C-49D668CA05FB}"/>
              </a:ext>
            </a:extLst>
          </p:cNvPr>
          <p:cNvSpPr txBox="1"/>
          <p:nvPr/>
        </p:nvSpPr>
        <p:spPr>
          <a:xfrm>
            <a:off x="8003441" y="3791408"/>
            <a:ext cx="297549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Probability Distribution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41915-0DCF-314B-A9D1-E25CB46D5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303" y="3923744"/>
            <a:ext cx="5497622" cy="7478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25487-09A5-9140-989A-D8EDEAEBFC78}"/>
              </a:ext>
            </a:extLst>
          </p:cNvPr>
          <p:cNvGrpSpPr/>
          <p:nvPr/>
        </p:nvGrpSpPr>
        <p:grpSpPr>
          <a:xfrm rot="20700000">
            <a:off x="7243568" y="5134768"/>
            <a:ext cx="1519745" cy="1549736"/>
            <a:chOff x="7133925" y="4860637"/>
            <a:chExt cx="1519745" cy="15497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15C5E1-5217-0C46-839B-8E99D2DB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3925" y="4860637"/>
              <a:ext cx="1519745" cy="1549496"/>
            </a:xfrm>
            <a:prstGeom prst="rect">
              <a:avLst/>
            </a:prstGeom>
          </p:spPr>
        </p:pic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962C96F-8E38-9C4C-B564-71BD3B09EA9D}"/>
                </a:ext>
              </a:extLst>
            </p:cNvPr>
            <p:cNvSpPr/>
            <p:nvPr/>
          </p:nvSpPr>
          <p:spPr>
            <a:xfrm rot="20700000">
              <a:off x="7842094" y="5641103"/>
              <a:ext cx="537625" cy="769270"/>
            </a:xfrm>
            <a:prstGeom prst="triangle">
              <a:avLst>
                <a:gd name="adj" fmla="val 2659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i="1" dirty="0"/>
              <a:t>Twice </a:t>
            </a:r>
            <a:r>
              <a:rPr lang="en-US" dirty="0"/>
              <a:t>(Sample size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6750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I sample two coins </a:t>
            </a:r>
            <a:r>
              <a:rPr lang="en-US" i="1" dirty="0"/>
              <a:t>with replacement</a:t>
            </a:r>
          </a:p>
          <a:p>
            <a:pPr lvl="1"/>
            <a:r>
              <a:rPr lang="en-US" b="1" dirty="0"/>
              <a:t>With replacement:</a:t>
            </a:r>
            <a:r>
              <a:rPr lang="en-US" dirty="0"/>
              <a:t> </a:t>
            </a:r>
            <a:r>
              <a:rPr lang="en-US" i="1" dirty="0"/>
              <a:t>put the coin back in pocket after sampling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be the first and second coin values.</a:t>
            </a:r>
          </a:p>
          <a:p>
            <a:r>
              <a:rPr lang="en-US" dirty="0"/>
              <a:t>A friend gives me 4 more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2 more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and a quarter</a:t>
            </a:r>
          </a:p>
          <a:p>
            <a:r>
              <a:rPr lang="en-US" dirty="0"/>
              <a:t>I define a new random variable:</a:t>
            </a:r>
          </a:p>
          <a:p>
            <a:endParaRPr lang="en-US" dirty="0"/>
          </a:p>
          <a:p>
            <a:r>
              <a:rPr lang="en-US" dirty="0"/>
              <a:t>What is the value of </a:t>
            </a:r>
            <a:r>
              <a:rPr lang="en-US" i="1" dirty="0"/>
              <a:t>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0436-F97F-6B4D-AE11-D064C7C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2" y="4093415"/>
            <a:ext cx="4959242" cy="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8910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725635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9455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62632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73309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9688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94697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8171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45714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9332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326D5-A5C6-FE4E-9A3A-565C5568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Midterm?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9D45E-43AB-344A-B206-613C28A31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68489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79096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050475E-A28E-4144-A510-583CC1AFD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18266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1AE9377-F35D-A04E-B1D2-54945ACD35AD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3B113-C0D0-794E-8239-3B387B3C1416}"/>
              </a:ext>
            </a:extLst>
          </p:cNvPr>
          <p:cNvSpPr txBox="1"/>
          <p:nvPr/>
        </p:nvSpPr>
        <p:spPr>
          <a:xfrm>
            <a:off x="5573026" y="258861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3932-E14C-444F-BA88-B6394AADB0B8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0B237F-1E55-B942-B5F7-7ADA504AD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03243"/>
              </p:ext>
            </p:extLst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3649387"/>
            <a:ext cx="6400800" cy="3159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8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257039"/>
            <a:ext cx="6400800" cy="2552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876800"/>
            <a:ext cx="6400800" cy="19323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/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9A75A-D28B-9B44-B6ED-2BF67B28E4AD}"/>
              </a:ext>
            </a:extLst>
          </p:cNvPr>
          <p:cNvSpPr txBox="1"/>
          <p:nvPr/>
        </p:nvSpPr>
        <p:spPr>
          <a:xfrm>
            <a:off x="1878806" y="3094831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9/49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6DC19-7749-CD42-B7FB-438AFE6FB4D2}"/>
              </a:ext>
            </a:extLst>
          </p:cNvPr>
          <p:cNvSpPr txBox="1"/>
          <p:nvPr/>
        </p:nvSpPr>
        <p:spPr>
          <a:xfrm>
            <a:off x="1858090" y="3658616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63ADD-1A3D-144E-BD58-271785DF484F}"/>
              </a:ext>
            </a:extLst>
          </p:cNvPr>
          <p:cNvSpPr txBox="1"/>
          <p:nvPr/>
        </p:nvSpPr>
        <p:spPr>
          <a:xfrm>
            <a:off x="1858090" y="4261583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7ACC2-4DB0-E24B-B348-143F24C6BD4F}"/>
              </a:ext>
            </a:extLst>
          </p:cNvPr>
          <p:cNvSpPr txBox="1"/>
          <p:nvPr/>
        </p:nvSpPr>
        <p:spPr>
          <a:xfrm>
            <a:off x="1878806" y="4917796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6/49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4E723-0AFD-5940-B43C-25FA5B3D11FE}"/>
              </a:ext>
            </a:extLst>
          </p:cNvPr>
          <p:cNvSpPr txBox="1"/>
          <p:nvPr/>
        </p:nvSpPr>
        <p:spPr>
          <a:xfrm>
            <a:off x="1674905" y="5502571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91354-0C92-084B-8491-AB8659405708}"/>
              </a:ext>
            </a:extLst>
          </p:cNvPr>
          <p:cNvSpPr txBox="1"/>
          <p:nvPr/>
        </p:nvSpPr>
        <p:spPr>
          <a:xfrm>
            <a:off x="2972374" y="3073841"/>
            <a:ext cx="418566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(33) 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1346E-A637-1E4E-AB3C-63BA5716346E}"/>
              </a:ext>
            </a:extLst>
          </p:cNvPr>
          <p:cNvSpPr txBox="1"/>
          <p:nvPr/>
        </p:nvSpPr>
        <p:spPr>
          <a:xfrm>
            <a:off x="2994012" y="3648375"/>
            <a:ext cx="425689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(45) 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78C55-06DF-874D-800D-54D2569A408B}"/>
              </a:ext>
            </a:extLst>
          </p:cNvPr>
          <p:cNvSpPr txBox="1"/>
          <p:nvPr/>
        </p:nvSpPr>
        <p:spPr>
          <a:xfrm>
            <a:off x="3101103" y="4279110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(60) 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4FA5CC-2EE9-2546-BE6E-609C428C767B}"/>
              </a:ext>
            </a:extLst>
          </p:cNvPr>
          <p:cNvSpPr txBox="1"/>
          <p:nvPr/>
        </p:nvSpPr>
        <p:spPr>
          <a:xfrm>
            <a:off x="3101102" y="4917796"/>
            <a:ext cx="4499848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(105) 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A19A-4EEA-F248-82EC-553AC254E454}"/>
              </a:ext>
            </a:extLst>
          </p:cNvPr>
          <p:cNvSpPr txBox="1"/>
          <p:nvPr/>
        </p:nvSpPr>
        <p:spPr>
          <a:xfrm>
            <a:off x="3121819" y="5490171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(53)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67AAD-40F1-644A-996E-DFFEE7CBE76A}"/>
              </a:ext>
            </a:extLst>
          </p:cNvPr>
          <p:cNvSpPr txBox="1"/>
          <p:nvPr/>
        </p:nvSpPr>
        <p:spPr>
          <a:xfrm>
            <a:off x="5001337" y="3295101"/>
            <a:ext cx="30412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This is exhausting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065E3-F9AF-0040-8D9F-8F0DB8D7F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200" y="3780944"/>
            <a:ext cx="3072246" cy="2089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70F8A-22C7-234B-84B6-04B1A27A1CAC}"/>
              </a:ext>
            </a:extLst>
          </p:cNvPr>
          <p:cNvSpPr txBox="1"/>
          <p:nvPr/>
        </p:nvSpPr>
        <p:spPr>
          <a:xfrm>
            <a:off x="8519832" y="5522517"/>
            <a:ext cx="336342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7725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3405808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B6838-0B72-D64A-9948-4D74C1A1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4417195"/>
            <a:ext cx="49911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AE4A1-77B7-C44D-A7CF-1432B593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5184352"/>
            <a:ext cx="4419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25" y="5951525"/>
            <a:ext cx="441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C0E1C-285C-EF4C-8802-7CF3E13F6051}"/>
              </a:ext>
            </a:extLst>
          </p:cNvPr>
          <p:cNvSpPr txBox="1"/>
          <p:nvPr/>
        </p:nvSpPr>
        <p:spPr>
          <a:xfrm>
            <a:off x="8250444" y="5064386"/>
            <a:ext cx="287061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Expectation of constant is the constant.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58B4D-BDBC-D544-B48D-390EF31959DB}"/>
              </a:ext>
            </a:extLst>
          </p:cNvPr>
          <p:cNvSpPr txBox="1"/>
          <p:nvPr/>
        </p:nvSpPr>
        <p:spPr>
          <a:xfrm>
            <a:off x="8822979" y="4417195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3D6D1-7E2D-1249-9379-67FA450C14BD}"/>
              </a:ext>
            </a:extLst>
          </p:cNvPr>
          <p:cNvSpPr txBox="1"/>
          <p:nvPr/>
        </p:nvSpPr>
        <p:spPr>
          <a:xfrm>
            <a:off x="8205166" y="5939034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138258-9BA1-B442-83F3-A13E2ADB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426" y="3595459"/>
            <a:ext cx="3797300" cy="4064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568B6E1-C17D-D94E-B468-992791235989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3678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655433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595459"/>
            <a:ext cx="4419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AF3B22-DAA8-6241-AA43-515ED01C61E6}"/>
              </a:ext>
            </a:extLst>
          </p:cNvPr>
          <p:cNvGrpSpPr/>
          <p:nvPr/>
        </p:nvGrpSpPr>
        <p:grpSpPr>
          <a:xfrm>
            <a:off x="4313469" y="4001858"/>
            <a:ext cx="1172931" cy="1263118"/>
            <a:chOff x="4313469" y="4001858"/>
            <a:chExt cx="1172931" cy="1263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3F3C4E-E9E4-8648-9E7B-F956C340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735" y="4426776"/>
              <a:ext cx="406400" cy="838200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22E52E6E-0939-1445-8719-A5C353865351}"/>
                </a:ext>
              </a:extLst>
            </p:cNvPr>
            <p:cNvSpPr/>
            <p:nvPr/>
          </p:nvSpPr>
          <p:spPr>
            <a:xfrm rot="16200000">
              <a:off x="4692267" y="3623060"/>
              <a:ext cx="415336" cy="11729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76F72-1E56-C042-9D3D-90F40A451AB4}"/>
              </a:ext>
            </a:extLst>
          </p:cNvPr>
          <p:cNvGrpSpPr/>
          <p:nvPr/>
        </p:nvGrpSpPr>
        <p:grpSpPr>
          <a:xfrm>
            <a:off x="6165422" y="4001857"/>
            <a:ext cx="1066301" cy="1263118"/>
            <a:chOff x="6165422" y="4001857"/>
            <a:chExt cx="1066301" cy="1263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59819F-F0BE-9D4E-8036-71DB57FC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5373" y="4426775"/>
              <a:ext cx="406400" cy="838200"/>
            </a:xfrm>
            <a:prstGeom prst="rect">
              <a:avLst/>
            </a:prstGeom>
          </p:spPr>
        </p:pic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15A057FD-12F4-DC40-9B23-E12A43946028}"/>
                </a:ext>
              </a:extLst>
            </p:cNvPr>
            <p:cNvSpPr/>
            <p:nvPr/>
          </p:nvSpPr>
          <p:spPr>
            <a:xfrm rot="16200000">
              <a:off x="6490905" y="3676374"/>
              <a:ext cx="415336" cy="10663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1FC2E0-A7B3-9B43-81E1-6B8F8456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970" y="3625964"/>
            <a:ext cx="1498600" cy="2794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E90287-26FF-4244-97A6-A203C1E673D8}"/>
              </a:ext>
            </a:extLst>
          </p:cNvPr>
          <p:cNvSpPr txBox="1">
            <a:spLocks/>
          </p:cNvSpPr>
          <p:nvPr/>
        </p:nvSpPr>
        <p:spPr>
          <a:xfrm>
            <a:off x="838200" y="5304731"/>
            <a:ext cx="10515600" cy="133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were sampled </a:t>
            </a:r>
            <a:r>
              <a:rPr lang="en-US" b="1" dirty="0"/>
              <a:t>without replacement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5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Can I sample two dimes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9572A-01BD-F444-AD61-7D2A9F1E2D6D}"/>
              </a:ext>
            </a:extLst>
          </p:cNvPr>
          <p:cNvGrpSpPr/>
          <p:nvPr/>
        </p:nvGrpSpPr>
        <p:grpSpPr>
          <a:xfrm>
            <a:off x="6573078" y="5931398"/>
            <a:ext cx="4463498" cy="636449"/>
            <a:chOff x="6973824" y="3772726"/>
            <a:chExt cx="3267199" cy="4658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B7B184-C5A6-544C-99A0-077373A4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EDE6EE-EF57-444D-A849-5F1231FA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1C0A3-3389-5A45-AC9A-91E0C7397165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F89643-050C-A04A-AB52-05FB390E8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B213E22-170F-C444-823F-4E907011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F4FE3-C2DA-F342-BEF0-AC563FA86972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57628F6-377F-364E-A19D-FB660D717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659E3E2-51E7-E549-82BE-323EABAB8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4FAB8A-2B06-A541-8DC1-6BAC4AEA8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D6237EA0-55A7-B240-971B-C3D480136CA0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02481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47CE-5358-DD4B-9CFF-57D1B029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54761" y="2766218"/>
            <a:ext cx="6858001" cy="1325563"/>
          </a:xfrm>
        </p:spPr>
        <p:txBody>
          <a:bodyPr/>
          <a:lstStyle/>
          <a:p>
            <a:pPr algn="ctr"/>
            <a:r>
              <a:rPr lang="en-US" dirty="0"/>
              <a:t>Grade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9EA8D-0B76-F44D-B217-0E907D5E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7" y="-1"/>
            <a:ext cx="10096888" cy="68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2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14244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86683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7393351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60065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60483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361672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51979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580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896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347276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96675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0622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0A534-767A-FD41-8882-72D2C31B3E88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80F06-FA24-C948-9774-A65D44E305CF}"/>
              </a:ext>
            </a:extLst>
          </p:cNvPr>
          <p:cNvSpPr txBox="1"/>
          <p:nvPr/>
        </p:nvSpPr>
        <p:spPr>
          <a:xfrm>
            <a:off x="5571218" y="214699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</p:spTree>
    <p:extLst>
      <p:ext uri="{BB962C8B-B14F-4D97-AF65-F5344CB8AC3E}">
        <p14:creationId xmlns:p14="http://schemas.microsoft.com/office/powerpoint/2010/main" val="248281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85619"/>
              </p:ext>
            </p:extLst>
          </p:nvPr>
        </p:nvGraphicFramePr>
        <p:xfrm>
          <a:off x="8605926" y="1530674"/>
          <a:ext cx="3388430" cy="197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68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732127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703766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71513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3942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8658505" y="3520568"/>
            <a:ext cx="32832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  <a:r>
              <a:rPr lang="en-US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37" y="2459297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1" y="1131928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771" y="3908494"/>
            <a:ext cx="2852738" cy="31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0A534-767A-FD41-8882-72D2C31B3E88}"/>
              </a:ext>
            </a:extLst>
          </p:cNvPr>
          <p:cNvSpPr txBox="1"/>
          <p:nvPr/>
        </p:nvSpPr>
        <p:spPr>
          <a:xfrm>
            <a:off x="607219" y="1237979"/>
            <a:ext cx="32736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B3F4FA-A51C-1041-A423-ED30DAB1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80" y="1711333"/>
            <a:ext cx="4959242" cy="4563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05A01E4-5D05-6942-A7A0-D7B5D83AF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37" y="2438586"/>
            <a:ext cx="787400" cy="406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B6A9F38-8D18-5F49-99F6-E4DE1C56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661" y="2357697"/>
            <a:ext cx="63246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FDE3-CB24-B64F-8009-65799D71B6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8" y="4039045"/>
            <a:ext cx="1355858" cy="72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D38FA-E4C6-3845-86E2-B8E85D2B52F8}"/>
              </a:ext>
            </a:extLst>
          </p:cNvPr>
          <p:cNvSpPr txBox="1"/>
          <p:nvPr/>
        </p:nvSpPr>
        <p:spPr>
          <a:xfrm>
            <a:off x="1232176" y="3413705"/>
            <a:ext cx="7374135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= (6/42) 33 + (3/42) 45 + (3/42) 60 + (6/42) 105 +</a:t>
            </a:r>
            <a:br>
              <a:rPr lang="en-US" sz="2400" dirty="0"/>
            </a:br>
            <a:r>
              <a:rPr lang="en-US" sz="2400" dirty="0"/>
              <a:t>   (3/42) 53 + (0) 65 + (1/42) 80 + (2/42) 125 +</a:t>
            </a:r>
          </a:p>
          <a:p>
            <a:r>
              <a:rPr lang="en-US" sz="2400" dirty="0"/>
              <a:t>   (3/42) 78 + (1/42) 90 + (0) 105 + (2/42) 150 +</a:t>
            </a:r>
          </a:p>
          <a:p>
            <a:r>
              <a:rPr lang="en-US" sz="2400" dirty="0"/>
              <a:t>   (6/42) 153 + (2/42) 165 + (2/42) 180 + (2/42) 225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86AE3-A6D6-2747-9ED1-45D07BC9D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537" y="5120130"/>
            <a:ext cx="1066800" cy="838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E12DDD9-C757-0A41-9628-6DFBE05A1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858" y="5399530"/>
            <a:ext cx="1498600" cy="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A2F78-6702-4F45-B4C0-C54E83B713CB}"/>
              </a:ext>
            </a:extLst>
          </p:cNvPr>
          <p:cNvSpPr txBox="1"/>
          <p:nvPr/>
        </p:nvSpPr>
        <p:spPr>
          <a:xfrm>
            <a:off x="4405265" y="5354564"/>
            <a:ext cx="309571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have seen this before!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7E322AD-43C7-DF47-B13B-4B5B71168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275" y="6025450"/>
            <a:ext cx="4419600" cy="40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A003E7-DCEE-EB4D-BDA0-9C9A96563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4830" y="6025450"/>
            <a:ext cx="787400" cy="40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E2EDBF-DAA4-434C-A30E-956DE968B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5920" y="6055955"/>
            <a:ext cx="1498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320675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4556458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800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  <a:p>
            <a:pPr lvl="1"/>
            <a:r>
              <a:rPr lang="en-US" dirty="0"/>
              <a:t>Proof?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37" y="2565268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23" y="4559797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514349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320675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4" y="2104231"/>
            <a:ext cx="2717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61059-E1C7-154B-9D59-7849DD4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44" y="1997075"/>
            <a:ext cx="5384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2752-9A4C-9942-811D-08D272DD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4" y="3446462"/>
            <a:ext cx="10502900" cy="927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2D060-84E8-834F-BD2B-038857346BE0}"/>
              </a:ext>
            </a:extLst>
          </p:cNvPr>
          <p:cNvGrpSpPr/>
          <p:nvPr/>
        </p:nvGrpSpPr>
        <p:grpSpPr>
          <a:xfrm>
            <a:off x="8508206" y="4403725"/>
            <a:ext cx="2750344" cy="546342"/>
            <a:chOff x="8508206" y="4403725"/>
            <a:chExt cx="2750344" cy="54634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EC7C725-589A-AF4B-A12B-AFC6C1996D1E}"/>
                </a:ext>
              </a:extLst>
            </p:cNvPr>
            <p:cNvSpPr/>
            <p:nvPr/>
          </p:nvSpPr>
          <p:spPr>
            <a:xfrm rot="5400000">
              <a:off x="9794873" y="3117058"/>
              <a:ext cx="177010" cy="2750344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D4E4A-6704-2041-929F-31C491D42EE3}"/>
                </a:ext>
              </a:extLst>
            </p:cNvPr>
            <p:cNvSpPr txBox="1"/>
            <p:nvPr/>
          </p:nvSpPr>
          <p:spPr>
            <a:xfrm>
              <a:off x="9367044" y="4580735"/>
              <a:ext cx="12330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Sums to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44" y="5021261"/>
            <a:ext cx="7810500" cy="9271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0A02E-96B6-8141-BA85-181827BCAC60}"/>
              </a:ext>
            </a:extLst>
          </p:cNvPr>
          <p:cNvGrpSpPr/>
          <p:nvPr/>
        </p:nvGrpSpPr>
        <p:grpSpPr>
          <a:xfrm>
            <a:off x="4536374" y="2510631"/>
            <a:ext cx="6722176" cy="1051966"/>
            <a:chOff x="4536374" y="2510631"/>
            <a:chExt cx="6722176" cy="10519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33DAD0-C31B-6D40-AC50-3B039F38B471}"/>
                </a:ext>
              </a:extLst>
            </p:cNvPr>
            <p:cNvCxnSpPr/>
            <p:nvPr/>
          </p:nvCxnSpPr>
          <p:spPr>
            <a:xfrm flipH="1">
              <a:off x="4536374" y="2510631"/>
              <a:ext cx="2909455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47A6DC-237C-EC4D-9AD2-05C860152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969" y="2510631"/>
              <a:ext cx="213756" cy="105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DC7C6C-CFBD-2343-9D89-26B56D7E3E4E}"/>
                </a:ext>
              </a:extLst>
            </p:cNvPr>
            <p:cNvCxnSpPr>
              <a:cxnSpLocks/>
            </p:cNvCxnSpPr>
            <p:nvPr/>
          </p:nvCxnSpPr>
          <p:spPr>
            <a:xfrm>
              <a:off x="9120249" y="2510631"/>
              <a:ext cx="2138301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479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66692-5206-954A-9CCE-074ED31C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74"/>
            <a:ext cx="12180052" cy="6132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C524-8554-9B4F-8C4D-C60DBBA0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51" y="-77194"/>
            <a:ext cx="10801350" cy="1325563"/>
          </a:xfrm>
        </p:spPr>
        <p:txBody>
          <a:bodyPr/>
          <a:lstStyle/>
          <a:p>
            <a:r>
              <a:rPr lang="en-US" dirty="0"/>
              <a:t>Breakdown by Question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35EA0-908B-4F49-8E94-AEBE9BD23B98}"/>
              </a:ext>
            </a:extLst>
          </p:cNvPr>
          <p:cNvGrpSpPr/>
          <p:nvPr/>
        </p:nvGrpSpPr>
        <p:grpSpPr>
          <a:xfrm>
            <a:off x="7925163" y="984201"/>
            <a:ext cx="1295619" cy="5374717"/>
            <a:chOff x="7925163" y="984201"/>
            <a:chExt cx="1295619" cy="537471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605639-428D-AD4A-A9AA-76DC2153FC22}"/>
                </a:ext>
              </a:extLst>
            </p:cNvPr>
            <p:cNvSpPr/>
            <p:nvPr/>
          </p:nvSpPr>
          <p:spPr>
            <a:xfrm>
              <a:off x="8243560" y="984201"/>
              <a:ext cx="977222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92D14-230E-2C43-AF9E-B03FA44FD6C5}"/>
                </a:ext>
              </a:extLst>
            </p:cNvPr>
            <p:cNvSpPr txBox="1"/>
            <p:nvPr/>
          </p:nvSpPr>
          <p:spPr>
            <a:xfrm rot="16200000">
              <a:off x="7163896" y="4531928"/>
              <a:ext cx="18918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Practice Regex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82961-8DF0-E14D-B330-0DE6A31CC8B1}"/>
              </a:ext>
            </a:extLst>
          </p:cNvPr>
          <p:cNvGrpSpPr/>
          <p:nvPr/>
        </p:nvGrpSpPr>
        <p:grpSpPr>
          <a:xfrm>
            <a:off x="1768654" y="984200"/>
            <a:ext cx="908762" cy="5374717"/>
            <a:chOff x="8201249" y="984201"/>
            <a:chExt cx="908762" cy="537471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9C71D5-439D-BB44-9F0B-8DB3DE9B718F}"/>
                </a:ext>
              </a:extLst>
            </p:cNvPr>
            <p:cNvSpPr/>
            <p:nvPr/>
          </p:nvSpPr>
          <p:spPr>
            <a:xfrm>
              <a:off x="8570580" y="984201"/>
              <a:ext cx="539431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E028D7-0474-444E-94A9-405ECAC31CE7}"/>
                </a:ext>
              </a:extLst>
            </p:cNvPr>
            <p:cNvSpPr txBox="1"/>
            <p:nvPr/>
          </p:nvSpPr>
          <p:spPr>
            <a:xfrm rot="16200000">
              <a:off x="7339795" y="4085198"/>
              <a:ext cx="209223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Review Sampling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6DFAB9-4054-2047-A0D2-33103FE7BD3C}"/>
              </a:ext>
            </a:extLst>
          </p:cNvPr>
          <p:cNvGrpSpPr/>
          <p:nvPr/>
        </p:nvGrpSpPr>
        <p:grpSpPr>
          <a:xfrm>
            <a:off x="10601277" y="984199"/>
            <a:ext cx="1537232" cy="5374717"/>
            <a:chOff x="7683549" y="984201"/>
            <a:chExt cx="1537232" cy="5374717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504EAE4-A63C-8D46-B3DE-EDC584056DF8}"/>
                </a:ext>
              </a:extLst>
            </p:cNvPr>
            <p:cNvSpPr/>
            <p:nvPr/>
          </p:nvSpPr>
          <p:spPr>
            <a:xfrm>
              <a:off x="8003248" y="984201"/>
              <a:ext cx="1217533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97D2B-AAE6-2647-95DB-41B9C4C51EF5}"/>
                </a:ext>
              </a:extLst>
            </p:cNvPr>
            <p:cNvSpPr txBox="1"/>
            <p:nvPr/>
          </p:nvSpPr>
          <p:spPr>
            <a:xfrm rot="16200000">
              <a:off x="6388482" y="3651586"/>
              <a:ext cx="29594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Modeling and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5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97950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79426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76579"/>
            <a:ext cx="7810500" cy="9271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01A2E49-56A1-314D-ADC5-DFD00C63CD9D}"/>
              </a:ext>
            </a:extLst>
          </p:cNvPr>
          <p:cNvGrpSpPr/>
          <p:nvPr/>
        </p:nvGrpSpPr>
        <p:grpSpPr>
          <a:xfrm>
            <a:off x="1021556" y="1739736"/>
            <a:ext cx="10165556" cy="699336"/>
            <a:chOff x="1021556" y="1739736"/>
            <a:chExt cx="10165556" cy="69933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69CF1-8B56-2C48-83B4-051213A0A850}"/>
                </a:ext>
              </a:extLst>
            </p:cNvPr>
            <p:cNvSpPr/>
            <p:nvPr/>
          </p:nvSpPr>
          <p:spPr>
            <a:xfrm>
              <a:off x="1021556" y="1739736"/>
              <a:ext cx="10165556" cy="69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F8632B-60A1-3541-9F20-0754DA5A3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6953" y="1886204"/>
              <a:ext cx="6642100" cy="406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F1CB-207C-554A-8B79-CF2731EB222D}"/>
                </a:ext>
              </a:extLst>
            </p:cNvPr>
            <p:cNvSpPr txBox="1"/>
            <p:nvPr/>
          </p:nvSpPr>
          <p:spPr>
            <a:xfrm>
              <a:off x="1157287" y="1858572"/>
              <a:ext cx="28055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Conditional </a:t>
              </a:r>
              <a:r>
                <a:rPr lang="en-US" sz="2400" dirty="0" err="1"/>
                <a:t>Defn</a:t>
              </a:r>
              <a:r>
                <a:rPr lang="en-US" sz="2400" dirty="0"/>
                <a:t>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1E56F-FDE1-E145-A776-40A92C67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596367"/>
            <a:ext cx="31242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B5485-03F1-4047-8244-8323E6904858}"/>
              </a:ext>
            </a:extLst>
          </p:cNvPr>
          <p:cNvSpPr txBox="1"/>
          <p:nvPr/>
        </p:nvSpPr>
        <p:spPr>
          <a:xfrm>
            <a:off x="385762" y="2786887"/>
            <a:ext cx="388119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Using the above identity: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627DF-6CF3-5D46-9E07-6DCEDC75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975" y="3596367"/>
            <a:ext cx="44704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2E519-0AEE-9745-8F7C-B53D464E4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975" y="4705618"/>
            <a:ext cx="4584700" cy="9271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3205B881-2089-2145-8C91-A04F193F974C}"/>
              </a:ext>
            </a:extLst>
          </p:cNvPr>
          <p:cNvSpPr/>
          <p:nvPr/>
        </p:nvSpPr>
        <p:spPr>
          <a:xfrm rot="5400000">
            <a:off x="7314801" y="4769500"/>
            <a:ext cx="177010" cy="209073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5B100-FA50-0248-9334-AD3100EB0A96}"/>
              </a:ext>
            </a:extLst>
          </p:cNvPr>
          <p:cNvSpPr txBox="1"/>
          <p:nvPr/>
        </p:nvSpPr>
        <p:spPr>
          <a:xfrm>
            <a:off x="6722498" y="5903374"/>
            <a:ext cx="12330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Sums to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9006B-567F-A84D-92FB-F5C82B245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705618"/>
            <a:ext cx="2514600" cy="88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9363B6-018E-6B43-BE80-ED3AAE244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721" y="6109934"/>
            <a:ext cx="914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AECF1-458D-4846-9165-58E4B99B5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6272706"/>
            <a:ext cx="279400" cy="10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0F93D-3D0D-944E-A827-D2D7DD91B5FF}"/>
              </a:ext>
            </a:extLst>
          </p:cNvPr>
          <p:cNvSpPr txBox="1"/>
          <p:nvPr/>
        </p:nvSpPr>
        <p:spPr>
          <a:xfrm>
            <a:off x="1407344" y="4523467"/>
            <a:ext cx="238003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Factoring out the terms that do not depend on y</a:t>
            </a:r>
          </a:p>
        </p:txBody>
      </p:sp>
    </p:spTree>
    <p:extLst>
      <p:ext uri="{BB962C8B-B14F-4D97-AF65-F5344CB8AC3E}">
        <p14:creationId xmlns:p14="http://schemas.microsoft.com/office/powerpoint/2010/main" val="301200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5832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1856964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754117"/>
            <a:ext cx="7810500" cy="92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F31C04-7D72-2442-B1A0-43CEA4180E46}"/>
              </a:ext>
            </a:extLst>
          </p:cNvPr>
          <p:cNvSpPr/>
          <p:nvPr/>
        </p:nvSpPr>
        <p:spPr>
          <a:xfrm>
            <a:off x="3978234" y="1662545"/>
            <a:ext cx="3253839" cy="1018672"/>
          </a:xfrm>
          <a:prstGeom prst="rect">
            <a:avLst/>
          </a:prstGeom>
          <a:solidFill>
            <a:schemeClr val="lt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F7F34-A568-FA41-BCD6-1831B0A1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4" y="1856964"/>
            <a:ext cx="914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AA5B5-43E0-524D-97FD-14AB817CCF87}"/>
              </a:ext>
            </a:extLst>
          </p:cNvPr>
          <p:cNvSpPr txBox="1"/>
          <p:nvPr/>
        </p:nvSpPr>
        <p:spPr>
          <a:xfrm>
            <a:off x="693738" y="3396342"/>
            <a:ext cx="108446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The remainder of the proof is left as an exercise.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EB3BB-D7E9-274E-A3EE-D5B44C374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055" y="4423806"/>
            <a:ext cx="406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6" y="5689975"/>
            <a:ext cx="34544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D5AC84-101B-AD48-BEED-B3F0347D4920}"/>
              </a:ext>
            </a:extLst>
          </p:cNvPr>
          <p:cNvSpPr txBox="1"/>
          <p:nvPr/>
        </p:nvSpPr>
        <p:spPr>
          <a:xfrm>
            <a:off x="4928261" y="5469684"/>
            <a:ext cx="3658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27430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What about</a:t>
            </a:r>
          </a:p>
        </p:txBody>
      </p:sp>
    </p:spTree>
    <p:extLst>
      <p:ext uri="{BB962C8B-B14F-4D97-AF65-F5344CB8AC3E}">
        <p14:creationId xmlns:p14="http://schemas.microsoft.com/office/powerpoint/2010/main" val="20630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94" y="5676460"/>
            <a:ext cx="3454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6349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If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independent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then </a:t>
            </a:r>
          </a:p>
        </p:txBody>
      </p:sp>
    </p:spTree>
    <p:extLst>
      <p:ext uri="{BB962C8B-B14F-4D97-AF65-F5344CB8AC3E}">
        <p14:creationId xmlns:p14="http://schemas.microsoft.com/office/powerpoint/2010/main" val="262187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1844-0C77-6042-8B4B-0FF9077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6AC5-C32B-D24D-B545-70A5E71B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7720" cy="4351339"/>
          </a:xfrm>
        </p:spPr>
        <p:txBody>
          <a:bodyPr>
            <a:normAutofit/>
          </a:bodyPr>
          <a:lstStyle/>
          <a:p>
            <a:r>
              <a:rPr lang="en-US" b="1" dirty="0"/>
              <a:t>Probability Mass Function (PMF)</a:t>
            </a:r>
            <a:r>
              <a:rPr lang="en-US" dirty="0"/>
              <a:t>: </a:t>
            </a:r>
            <a:r>
              <a:rPr lang="en-US" i="1" dirty="0"/>
              <a:t>Discrete Distribution</a:t>
            </a:r>
            <a:endParaRPr lang="en-US" dirty="0"/>
          </a:p>
          <a:p>
            <a:pPr lvl="1"/>
            <a:r>
              <a:rPr lang="en-US" dirty="0"/>
              <a:t>The probability a variable will take on a particular value</a:t>
            </a:r>
          </a:p>
          <a:p>
            <a:r>
              <a:rPr lang="en-US" b="1" dirty="0"/>
              <a:t>Probability Density Function</a:t>
            </a:r>
            <a:r>
              <a:rPr lang="en-US" dirty="0"/>
              <a:t> </a:t>
            </a:r>
            <a:r>
              <a:rPr lang="en-US" b="1" dirty="0"/>
              <a:t>(PDF)</a:t>
            </a:r>
            <a:r>
              <a:rPr lang="en-US" dirty="0"/>
              <a:t>: </a:t>
            </a:r>
            <a:r>
              <a:rPr lang="en-US" i="1" dirty="0"/>
              <a:t>Continuous Distributions</a:t>
            </a:r>
            <a:endParaRPr lang="en-US" dirty="0"/>
          </a:p>
          <a:p>
            <a:pPr lvl="1"/>
            <a:r>
              <a:rPr lang="en-US" dirty="0"/>
              <a:t>Not covered … </a:t>
            </a:r>
            <a:r>
              <a:rPr lang="en-US" i="1" dirty="0"/>
              <a:t>here there be dragons</a:t>
            </a:r>
          </a:p>
          <a:p>
            <a:r>
              <a:rPr lang="en-US" b="1" dirty="0"/>
              <a:t>Expectation</a:t>
            </a:r>
          </a:p>
          <a:p>
            <a:pPr lvl="1"/>
            <a:r>
              <a:rPr lang="en-US" dirty="0"/>
              <a:t>The average value the variable takes (the mean)</a:t>
            </a:r>
          </a:p>
          <a:p>
            <a:r>
              <a:rPr lang="en-US" b="1" dirty="0"/>
              <a:t>Variance</a:t>
            </a:r>
          </a:p>
          <a:p>
            <a:pPr lvl="1"/>
            <a:r>
              <a:rPr lang="en-US" dirty="0"/>
              <a:t>The spread of the variable about the mean</a:t>
            </a:r>
          </a:p>
        </p:txBody>
      </p:sp>
    </p:spTree>
    <p:extLst>
      <p:ext uri="{BB962C8B-B14F-4D97-AF65-F5344CB8AC3E}">
        <p14:creationId xmlns:p14="http://schemas.microsoft.com/office/powerpoint/2010/main" val="38448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65811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702143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5010723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214450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</p:spTree>
    <p:extLst>
      <p:ext uri="{BB962C8B-B14F-4D97-AF65-F5344CB8AC3E}">
        <p14:creationId xmlns:p14="http://schemas.microsoft.com/office/powerpoint/2010/main" val="16215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539756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4387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21419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841712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2150292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354019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35" y="3242732"/>
            <a:ext cx="74295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120" y="3436056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35" y="4481747"/>
            <a:ext cx="67310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649" y="4601881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</a:t>
            </a:r>
            <a:r>
              <a:rPr lang="en-US">
                <a:solidFill>
                  <a:srgbClr val="7030A0"/>
                </a:solidFill>
              </a:rPr>
              <a:t>of expectation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616997" y="3935188"/>
            <a:ext cx="2059786" cy="516480"/>
            <a:chOff x="9458177" y="5113682"/>
            <a:chExt cx="2059786" cy="516480"/>
          </a:xfrm>
        </p:grpSpPr>
        <p:sp>
          <p:nvSpPr>
            <p:cNvPr id="16" name="TextBox 15"/>
            <p:cNvSpPr txBox="1"/>
            <p:nvPr/>
          </p:nvSpPr>
          <p:spPr>
            <a:xfrm>
              <a:off x="10347450" y="526083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9826298" y="4745561"/>
              <a:ext cx="331814" cy="1068055"/>
            </a:xfrm>
            <a:prstGeom prst="rightBrace">
              <a:avLst>
                <a:gd name="adj1" fmla="val 8333"/>
                <a:gd name="adj2" fmla="val 10792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40497" y="2832195"/>
            <a:ext cx="2059785" cy="609516"/>
            <a:chOff x="9468568" y="4835980"/>
            <a:chExt cx="2059785" cy="609516"/>
          </a:xfrm>
        </p:grpSpPr>
        <p:sp>
          <p:nvSpPr>
            <p:cNvPr id="19" name="TextBox 18"/>
            <p:cNvSpPr txBox="1"/>
            <p:nvPr/>
          </p:nvSpPr>
          <p:spPr>
            <a:xfrm>
              <a:off x="10357840" y="483598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9836689" y="4745561"/>
              <a:ext cx="331814" cy="1068055"/>
            </a:xfrm>
            <a:prstGeom prst="rightBrace">
              <a:avLst>
                <a:gd name="adj1" fmla="val 8333"/>
                <a:gd name="adj2" fmla="val 89595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535" y="5522322"/>
            <a:ext cx="3695700" cy="60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098" y="5642456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Algebra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2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covariance describes how to variables vary jointly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properties of the covariance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are </a:t>
            </a:r>
            <a:r>
              <a:rPr lang="en-US" b="1" dirty="0"/>
              <a:t>independent</a:t>
            </a:r>
            <a:r>
              <a:rPr lang="en-US" dirty="0"/>
              <a:t> then: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55240"/>
            <a:ext cx="7010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0" y="3284855"/>
            <a:ext cx="3898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C704D-1014-2A4B-A749-96315939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0" y="4527709"/>
            <a:ext cx="64516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B8CEB-E4FD-4E40-B2F9-DA98D688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80" y="5338287"/>
            <a:ext cx="34544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B4C6A-61FA-4243-B22F-5FDBAC68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75" y="5949951"/>
            <a:ext cx="2578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i="1" dirty="0"/>
              <a:t>Modeling and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</a:t>
            </a:r>
            <a:r>
              <a:rPr lang="en-US" sz="2400" b="1" dirty="0"/>
              <a:t>on </a:t>
            </a:r>
            <a:r>
              <a:rPr lang="en-US" sz="3200" b="1" dirty="0"/>
              <a:t>the </a:t>
            </a:r>
            <a:r>
              <a:rPr lang="en-US" sz="4400" b="1" dirty="0"/>
              <a:t>data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DC1B2-930D-144C-AAFC-6874CCA88717}"/>
              </a:ext>
            </a:extLst>
          </p:cNvPr>
          <p:cNvSpPr txBox="1"/>
          <p:nvPr/>
        </p:nvSpPr>
        <p:spPr>
          <a:xfrm>
            <a:off x="589316" y="4831992"/>
            <a:ext cx="102659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i="1" dirty="0"/>
              <a:t>What does a model that fits the data have to do with </a:t>
            </a:r>
            <a:r>
              <a:rPr lang="en-US" sz="2400" b="1" i="1" dirty="0"/>
              <a:t>the </a:t>
            </a:r>
            <a:r>
              <a:rPr lang="en-US" sz="3600" b="1" i="1" dirty="0"/>
              <a:t>world?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712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37"/>
            <a:ext cx="10801350" cy="132556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80"/>
            <a:ext cx="10515600" cy="4890135"/>
          </a:xfrm>
        </p:spPr>
        <p:txBody>
          <a:bodyPr>
            <a:normAutofit/>
          </a:bodyPr>
          <a:lstStyle/>
          <a:p>
            <a:r>
              <a:rPr lang="en-US" dirty="0"/>
              <a:t>The units of covariance can be difficult to reason about</a:t>
            </a:r>
          </a:p>
          <a:p>
            <a:r>
              <a:rPr lang="en-US" b="1" dirty="0"/>
              <a:t>Correlation</a:t>
            </a:r>
            <a:r>
              <a:rPr lang="en-US" dirty="0"/>
              <a:t> is the “normalized” covariance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 number between -1 and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78" y="445730"/>
            <a:ext cx="4181642" cy="24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64" y="880939"/>
            <a:ext cx="2325660" cy="242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5B631-02ED-5D4E-A7FC-C70CD527D073}"/>
              </a:ext>
            </a:extLst>
          </p:cNvPr>
          <p:cNvSpPr/>
          <p:nvPr/>
        </p:nvSpPr>
        <p:spPr>
          <a:xfrm>
            <a:off x="7416800" y="295434"/>
            <a:ext cx="4521200" cy="964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518ED-5BFD-C941-9D82-296EB4F007C5}"/>
              </a:ext>
            </a:extLst>
          </p:cNvPr>
          <p:cNvSpPr txBox="1"/>
          <p:nvPr/>
        </p:nvSpPr>
        <p:spPr>
          <a:xfrm>
            <a:off x="7416800" y="0"/>
            <a:ext cx="15215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152A8-417A-3B4A-929C-81D15631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0" y="2807415"/>
            <a:ext cx="6007100" cy="104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1FCC82-736A-3542-879F-2DA6A9C5A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505" y="2807415"/>
            <a:ext cx="28321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A30525-D47F-6249-A216-815C512CE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3" y="3222705"/>
            <a:ext cx="1257300" cy="2921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7E987-6842-6B4F-9571-E5B9C82F6E2C}"/>
              </a:ext>
            </a:extLst>
          </p:cNvPr>
          <p:cNvGrpSpPr/>
          <p:nvPr/>
        </p:nvGrpSpPr>
        <p:grpSpPr>
          <a:xfrm>
            <a:off x="1418077" y="4787939"/>
            <a:ext cx="9401053" cy="1942824"/>
            <a:chOff x="1418077" y="4787939"/>
            <a:chExt cx="9401053" cy="19428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EE057-7287-1A46-A614-346F88969342}"/>
                </a:ext>
              </a:extLst>
            </p:cNvPr>
            <p:cNvGrpSpPr/>
            <p:nvPr/>
          </p:nvGrpSpPr>
          <p:grpSpPr>
            <a:xfrm>
              <a:off x="1654783" y="5314987"/>
              <a:ext cx="8911617" cy="1415776"/>
              <a:chOff x="1779317" y="5412943"/>
              <a:chExt cx="9269609" cy="147265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1A696E8-1E72-DC4F-A572-2ECF2CA71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7115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345F63A-4AAF-D848-BCF6-0B86A42A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317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0A184F-5E9B-774B-BCCD-6675C3BAE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3216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C373E67-232E-AA45-952A-3FC7FDE94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1014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EAE185E-DE83-F74C-8DBF-E73D077A6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4914" y="5412943"/>
                <a:ext cx="1534012" cy="147265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19444F-37EE-FE49-AF12-E562E63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8077" y="4787939"/>
              <a:ext cx="1866900" cy="393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8853FC-C56B-184B-A479-A1D38626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7030" y="4787939"/>
              <a:ext cx="1562100" cy="393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59BC03-1EDA-5545-97F6-16D7EAE6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2567" y="4787939"/>
              <a:ext cx="1574800" cy="393700"/>
            </a:xfrm>
            <a:prstGeom prst="rect">
              <a:avLst/>
            </a:prstGeom>
          </p:spPr>
        </p:pic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2527CAD9-3B88-BE47-B5C7-7603CA094F69}"/>
                </a:ext>
              </a:extLst>
            </p:cNvPr>
            <p:cNvSpPr/>
            <p:nvPr/>
          </p:nvSpPr>
          <p:spPr>
            <a:xfrm>
              <a:off x="3831252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>
              <a:extLst>
                <a:ext uri="{FF2B5EF4-FFF2-40B4-BE49-F238E27FC236}">
                  <a16:creationId xmlns:a16="http://schemas.microsoft.com/office/drawing/2014/main" id="{B7B193EC-4F97-0B42-9D63-00513C1B4FC4}"/>
                </a:ext>
              </a:extLst>
            </p:cNvPr>
            <p:cNvSpPr/>
            <p:nvPr/>
          </p:nvSpPr>
          <p:spPr>
            <a:xfrm>
              <a:off x="7532838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71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3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103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2D73B-C885-D145-8B17-3DCA9440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F0D4F-AFC1-7C4A-8D7D-FDB5A54B8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4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87691"/>
              </p:ext>
            </p:extLst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56140-5041-4F4B-9010-1D8F5CE9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45" y="4629134"/>
            <a:ext cx="1295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A2E4-3DA8-A045-8265-9450CCE4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5" y="5973763"/>
            <a:ext cx="171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6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61180F-75EB-3842-82CF-2EB8F239A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69986"/>
              </p:ext>
            </p:extLst>
          </p:nvPr>
        </p:nvGraphicFramePr>
        <p:xfrm>
          <a:off x="750122" y="899611"/>
          <a:ext cx="48312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E6376-8210-8C46-B8FE-2470994C861C}"/>
              </a:ext>
            </a:extLst>
          </p:cNvPr>
          <p:cNvSpPr txBox="1"/>
          <p:nvPr/>
        </p:nvSpPr>
        <p:spPr>
          <a:xfrm>
            <a:off x="750122" y="411526"/>
            <a:ext cx="275748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Bernoulli PMF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4A0B9-2C41-FB48-B0A5-39001760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5921499"/>
            <a:ext cx="17145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3E6A4-9E94-264A-B13F-88F14A36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75" y="5126221"/>
            <a:ext cx="1295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1197-3280-F64B-9013-2BB7FEE6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10" y="2503577"/>
            <a:ext cx="82296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E8BC7-6B98-334D-896A-23D94AFE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28" y="3241304"/>
            <a:ext cx="32258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5903D-7AE8-8649-A98D-9CFEF76CFD5B}"/>
              </a:ext>
            </a:extLst>
          </p:cNvPr>
          <p:cNvSpPr txBox="1"/>
          <p:nvPr/>
        </p:nvSpPr>
        <p:spPr>
          <a:xfrm>
            <a:off x="408275" y="4269373"/>
            <a:ext cx="93041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the value of the following in terms of </a:t>
            </a:r>
            <a:r>
              <a:rPr lang="en-US" sz="3200" i="1" dirty="0">
                <a:solidFill>
                  <a:schemeClr val="bg1"/>
                </a:solidFill>
                <a:latin typeface="Times" pitchFamily="2" charset="0"/>
              </a:rPr>
              <a:t>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511C5-CEB1-E142-863B-5600F78177D6}"/>
              </a:ext>
            </a:extLst>
          </p:cNvPr>
          <p:cNvSpPr/>
          <p:nvPr/>
        </p:nvSpPr>
        <p:spPr>
          <a:xfrm>
            <a:off x="6147832" y="978793"/>
            <a:ext cx="5604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http://</a:t>
            </a:r>
            <a:r>
              <a:rPr lang="en-US" sz="3200" b="1" dirty="0" err="1">
                <a:solidFill>
                  <a:schemeClr val="bg1"/>
                </a:solidFill>
              </a:rPr>
              <a:t>bit.ly</a:t>
            </a:r>
            <a:r>
              <a:rPr lang="en-US" sz="3200" b="1" dirty="0">
                <a:solidFill>
                  <a:schemeClr val="bg1"/>
                </a:solidFill>
              </a:rPr>
              <a:t>/ds100-sp18-var</a:t>
            </a:r>
          </a:p>
        </p:txBody>
      </p:sp>
    </p:spTree>
    <p:extLst>
      <p:ext uri="{BB962C8B-B14F-4D97-AF65-F5344CB8AC3E}">
        <p14:creationId xmlns:p14="http://schemas.microsoft.com/office/powerpoint/2010/main" val="1735227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DCCF5-569C-7344-823B-ED584A30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888264"/>
            <a:ext cx="100584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E4565-6E53-3743-9D1D-B63A54B3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4589417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56A7-1A2E-0846-BF17-805DD0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DDE2-BF26-BB42-AA7F-3FD350C6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4479"/>
          </a:xfrm>
        </p:spPr>
        <p:txBody>
          <a:bodyPr/>
          <a:lstStyle/>
          <a:p>
            <a:r>
              <a:rPr lang="en-US" dirty="0"/>
              <a:t>I like to eat </a:t>
            </a:r>
            <a:r>
              <a:rPr lang="en-US" dirty="0" err="1"/>
              <a:t>shishito</a:t>
            </a:r>
            <a:r>
              <a:rPr lang="en-US" dirty="0"/>
              <a:t> peppers</a:t>
            </a:r>
            <a:endParaRPr lang="en-US" b="1" i="1" dirty="0"/>
          </a:p>
          <a:p>
            <a:r>
              <a:rPr lang="en-US" dirty="0"/>
              <a:t>Usually they are not too spicy …</a:t>
            </a:r>
          </a:p>
          <a:p>
            <a:pPr lvl="1"/>
            <a:r>
              <a:rPr lang="en-US" dirty="0"/>
              <a:t>but occasionally you get unlucky (or lucky)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5C2E-07DE-134B-8BFD-E8793B87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58386"/>
            <a:ext cx="3811978" cy="254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109EC-27A7-264B-9670-E0F21DC38C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06" y="3611473"/>
            <a:ext cx="2680728" cy="21762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795EE-D386-2D49-8B87-CE531DCF6979}"/>
              </a:ext>
            </a:extLst>
          </p:cNvPr>
          <p:cNvSpPr txBox="1">
            <a:spLocks/>
          </p:cNvSpPr>
          <p:nvPr/>
        </p:nvSpPr>
        <p:spPr>
          <a:xfrm>
            <a:off x="3638797" y="3712351"/>
            <a:ext cx="8248403" cy="236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Suppose we </a:t>
            </a:r>
            <a:r>
              <a:rPr lang="en-US" b="1" dirty="0"/>
              <a:t>sample </a:t>
            </a:r>
            <a:r>
              <a:rPr lang="en-US" b="1" i="1" dirty="0"/>
              <a:t>n</a:t>
            </a:r>
            <a:r>
              <a:rPr lang="en-US" b="1" dirty="0"/>
              <a:t> peppers </a:t>
            </a:r>
            <a:r>
              <a:rPr lang="en-US" dirty="0"/>
              <a:t>at random from the </a:t>
            </a:r>
            <a:r>
              <a:rPr lang="en-US" b="1" dirty="0"/>
              <a:t>population of all </a:t>
            </a:r>
            <a:r>
              <a:rPr lang="en-US" b="1" dirty="0" err="1"/>
              <a:t>shishito</a:t>
            </a:r>
            <a:r>
              <a:rPr lang="en-US" b="1" dirty="0"/>
              <a:t> peppers</a:t>
            </a:r>
          </a:p>
          <a:p>
            <a:pPr lvl="1"/>
            <a:r>
              <a:rPr lang="en-US" dirty="0"/>
              <a:t>can we do this in practice?</a:t>
            </a:r>
          </a:p>
          <a:p>
            <a:pPr lvl="1"/>
            <a:r>
              <a:rPr lang="en-US" dirty="0"/>
              <a:t>Difficult!  Maybe cluster sample farms? </a:t>
            </a:r>
          </a:p>
          <a:p>
            <a:r>
              <a:rPr lang="en-US" i="1" dirty="0"/>
              <a:t>What can our sample tell us about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2397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73" y="470422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5307102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5401799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</p:spTree>
    <p:extLst>
      <p:ext uri="{BB962C8B-B14F-4D97-AF65-F5344CB8AC3E}">
        <p14:creationId xmlns:p14="http://schemas.microsoft.com/office/powerpoint/2010/main" val="33533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05291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900341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73" y="978257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1581136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1675833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2924049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5" y="3813414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5339612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</p:spTree>
    <p:extLst>
      <p:ext uri="{BB962C8B-B14F-4D97-AF65-F5344CB8AC3E}">
        <p14:creationId xmlns:p14="http://schemas.microsoft.com/office/powerpoint/2010/main" val="205478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3007-BF09-3742-B17D-FBE68D3E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402" y="2627247"/>
            <a:ext cx="2806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6526E-132E-CE42-AC93-DC8C3BA6F9AB}"/>
              </a:ext>
            </a:extLst>
          </p:cNvPr>
          <p:cNvSpPr txBox="1"/>
          <p:nvPr/>
        </p:nvSpPr>
        <p:spPr>
          <a:xfrm>
            <a:off x="8212205" y="2291023"/>
            <a:ext cx="15983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829" y="4097123"/>
            <a:ext cx="28067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DD4D16-8762-554A-B1FD-8D5AEF4037C8}"/>
              </a:ext>
            </a:extLst>
          </p:cNvPr>
          <p:cNvSpPr txBox="1"/>
          <p:nvPr/>
        </p:nvSpPr>
        <p:spPr>
          <a:xfrm>
            <a:off x="6518799" y="4289214"/>
            <a:ext cx="20086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Let 𝜇 be the expected value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for all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0D1B29-5CFC-D94B-9FFE-A7B58BB96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204" y="5708234"/>
            <a:ext cx="7493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CB406-4081-3042-B6AC-7E6F812A428F}"/>
              </a:ext>
            </a:extLst>
          </p:cNvPr>
          <p:cNvSpPr txBox="1"/>
          <p:nvPr/>
        </p:nvSpPr>
        <p:spPr>
          <a:xfrm>
            <a:off x="4422782" y="5617211"/>
            <a:ext cx="3460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the </a:t>
            </a:r>
            <a:r>
              <a:rPr lang="en-US" dirty="0" err="1">
                <a:solidFill>
                  <a:srgbClr val="7030A0"/>
                </a:solidFill>
              </a:rPr>
              <a:t>shishito</a:t>
            </a:r>
            <a:r>
              <a:rPr lang="en-US" dirty="0">
                <a:solidFill>
                  <a:srgbClr val="7030A0"/>
                </a:solidFill>
              </a:rPr>
              <a:t> peppers setting we have 𝜇 = </a:t>
            </a:r>
            <a:r>
              <a:rPr lang="en-US" i="1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B57D-E5D4-FB4B-97F1-149A6EBCCCCB}"/>
              </a:ext>
            </a:extLst>
          </p:cNvPr>
          <p:cNvSpPr txBox="1"/>
          <p:nvPr/>
        </p:nvSpPr>
        <p:spPr>
          <a:xfrm>
            <a:off x="7883163" y="5178004"/>
            <a:ext cx="4133390" cy="14531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expected value of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sample mean </a:t>
            </a:r>
            <a:r>
              <a:rPr lang="en-US" sz="2400" dirty="0"/>
              <a:t>is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population mean!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83" y="2981304"/>
            <a:ext cx="990600" cy="48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889B-AB95-A542-80CF-AA4BA9CA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804" y="261513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5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1" y="2593954"/>
            <a:ext cx="2806700" cy="125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53" y="2981304"/>
            <a:ext cx="9906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8F15B21-4D72-2445-B14B-20373E85E392}"/>
              </a:ext>
            </a:extLst>
          </p:cNvPr>
          <p:cNvSpPr/>
          <p:nvPr/>
        </p:nvSpPr>
        <p:spPr>
          <a:xfrm>
            <a:off x="838200" y="4131758"/>
            <a:ext cx="966296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an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unbiased estimator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of the population mean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2576-CD19-6545-BE89-C8CAA288085C}"/>
              </a:ext>
            </a:extLst>
          </p:cNvPr>
          <p:cNvSpPr txBox="1"/>
          <p:nvPr/>
        </p:nvSpPr>
        <p:spPr>
          <a:xfrm>
            <a:off x="3360410" y="5419219"/>
            <a:ext cx="10711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Bias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2B313-E9F0-F340-A061-A1A24E6CF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39" y="5455902"/>
            <a:ext cx="379244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594659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312" y="229209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5084064" y="327964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6520B-050E-7A4B-B84A-51445E1C7106}"/>
              </a:ext>
            </a:extLst>
          </p:cNvPr>
          <p:cNvSpPr txBox="1"/>
          <p:nvPr/>
        </p:nvSpPr>
        <p:spPr>
          <a:xfrm>
            <a:off x="3233526" y="5748703"/>
            <a:ext cx="52517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focus of the next few lectures.</a:t>
            </a:r>
          </a:p>
        </p:txBody>
      </p:sp>
    </p:spTree>
    <p:extLst>
      <p:ext uri="{BB962C8B-B14F-4D97-AF65-F5344CB8AC3E}">
        <p14:creationId xmlns:p14="http://schemas.microsoft.com/office/powerpoint/2010/main" val="36463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21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C27A7-4349-474E-8C01-B90AC8FE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97" y="5598513"/>
            <a:ext cx="14097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AE197-411E-1740-AD2A-5064E1E9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5219260"/>
            <a:ext cx="30988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EE3E4-B803-654F-9DB6-02096B0E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779" y="3590091"/>
            <a:ext cx="9906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739C73-93B5-A74E-8DC2-9A7F64DC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3223922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187C06-89D6-6645-8CA2-636B98A73370}"/>
              </a:ext>
            </a:extLst>
          </p:cNvPr>
          <p:cNvSpPr txBox="1">
            <a:spLocks/>
          </p:cNvSpPr>
          <p:nvPr/>
        </p:nvSpPr>
        <p:spPr>
          <a:xfrm>
            <a:off x="780535" y="4086362"/>
            <a:ext cx="11191504" cy="2469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 err="1"/>
              <a:t>shishito</a:t>
            </a:r>
            <a:r>
              <a:rPr lang="en-US" dirty="0"/>
              <a:t> peppers example are the X</a:t>
            </a:r>
            <a:r>
              <a:rPr lang="en-US" baseline="-25000" dirty="0"/>
              <a:t>i</a:t>
            </a:r>
            <a:r>
              <a:rPr lang="en-US" dirty="0"/>
              <a:t> independent?</a:t>
            </a:r>
          </a:p>
          <a:p>
            <a:pPr lvl="1"/>
            <a:r>
              <a:rPr lang="en-US" dirty="0"/>
              <a:t>Depends on the sampling strategy</a:t>
            </a:r>
          </a:p>
          <a:p>
            <a:r>
              <a:rPr lang="en-US" dirty="0"/>
              <a:t>Random with replacement (after tasting)</a:t>
            </a:r>
            <a:r>
              <a:rPr lang="en-US" dirty="0">
                <a:sym typeface="Wingdings" pitchFamily="2" charset="2"/>
              </a:rPr>
              <a:t> Yes! </a:t>
            </a:r>
          </a:p>
          <a:p>
            <a:r>
              <a:rPr lang="en-US" dirty="0">
                <a:sym typeface="Wingdings" pitchFamily="2" charset="2"/>
              </a:rPr>
              <a:t>Random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replacement  No! </a:t>
            </a:r>
          </a:p>
          <a:p>
            <a:pPr lvl="1"/>
            <a:r>
              <a:rPr lang="en-US" dirty="0">
                <a:sym typeface="Wingdings" pitchFamily="2" charset="2"/>
              </a:rPr>
              <a:t>Correction factor is small for large populations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A6ABAD-ADC1-D64E-B2DF-60C896C3A874}"/>
              </a:ext>
            </a:extLst>
          </p:cNvPr>
          <p:cNvGrpSpPr/>
          <p:nvPr/>
        </p:nvGrpSpPr>
        <p:grpSpPr>
          <a:xfrm>
            <a:off x="9636045" y="4821740"/>
            <a:ext cx="1980548" cy="725764"/>
            <a:chOff x="7955396" y="4815290"/>
            <a:chExt cx="1980548" cy="7257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7CB11-9FCC-1D40-BA48-EA9C705F1246}"/>
                </a:ext>
              </a:extLst>
            </p:cNvPr>
            <p:cNvGrpSpPr/>
            <p:nvPr/>
          </p:nvGrpSpPr>
          <p:grpSpPr>
            <a:xfrm>
              <a:off x="7955396" y="4939001"/>
              <a:ext cx="1980548" cy="602053"/>
              <a:chOff x="8666205" y="4886750"/>
              <a:chExt cx="1980548" cy="60205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2F3AC15-0E72-A141-AB1E-490A82462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129" b="95815" l="9950" r="90050">
                            <a14:foregroundMark x1="56716" y1="91779" x2="44776" y2="91629"/>
                            <a14:foregroundMark x1="51244" y1="95067" x2="49751" y2="95815"/>
                            <a14:foregroundMark x1="14428" y1="8072" x2="17910" y2="62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358607" y="4194348"/>
                <a:ext cx="595743" cy="1980548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577484-B65C-0044-8EBE-FF8202E21980}"/>
                  </a:ext>
                </a:extLst>
              </p:cNvPr>
              <p:cNvSpPr/>
              <p:nvPr/>
            </p:nvSpPr>
            <p:spPr>
              <a:xfrm>
                <a:off x="8713543" y="4886750"/>
                <a:ext cx="614904" cy="6020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2D664-1DF8-A640-9E8C-5684E2A2145A}"/>
                </a:ext>
              </a:extLst>
            </p:cNvPr>
            <p:cNvSpPr txBox="1"/>
            <p:nvPr/>
          </p:nvSpPr>
          <p:spPr>
            <a:xfrm rot="20900642">
              <a:off x="8529673" y="4815290"/>
              <a:ext cx="8290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Eww</a:t>
              </a:r>
              <a:r>
                <a:rPr lang="en-US" dirty="0"/>
                <a:t>?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B0EB476-0D4E-5941-9920-CB06CC589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821" y="-1348660"/>
            <a:ext cx="28067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556FF-36B5-AF42-9608-145F396AF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2779" y="-982491"/>
            <a:ext cx="9906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9A7FFC-8676-B44C-9758-C54C32D1E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-1348660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68" y="-16667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96" y="-16032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5DE5A8-6535-BB45-9150-FD842E28E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918" y="4075227"/>
            <a:ext cx="889000" cy="901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7EEB3-2C90-614A-9314-CED082485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2471" y="4009071"/>
            <a:ext cx="20320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14EE49-4460-CF4A-950E-DACB0C7C73FF}"/>
              </a:ext>
            </a:extLst>
          </p:cNvPr>
          <p:cNvSpPr txBox="1"/>
          <p:nvPr/>
        </p:nvSpPr>
        <p:spPr>
          <a:xfrm>
            <a:off x="552450" y="410620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Define the variance of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as σ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4DA72C-CF25-7D4C-B867-51B863947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2471" y="5452301"/>
            <a:ext cx="2247900" cy="86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6F614-1559-434D-87F6-D8445FE81037}"/>
              </a:ext>
            </a:extLst>
          </p:cNvPr>
          <p:cNvSpPr txBox="1"/>
          <p:nvPr/>
        </p:nvSpPr>
        <p:spPr>
          <a:xfrm>
            <a:off x="626288" y="542243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dirty="0" err="1">
                <a:solidFill>
                  <a:srgbClr val="7030A0"/>
                </a:solidFill>
              </a:rPr>
              <a:t>shishto</a:t>
            </a:r>
            <a:r>
              <a:rPr lang="en-US" dirty="0">
                <a:solidFill>
                  <a:srgbClr val="7030A0"/>
                </a:solidFill>
              </a:rPr>
              <a:t> peppers with replacement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2A8AF-4417-6147-A17E-8BC695E2AD3C}"/>
              </a:ext>
            </a:extLst>
          </p:cNvPr>
          <p:cNvSpPr txBox="1"/>
          <p:nvPr/>
        </p:nvSpPr>
        <p:spPr>
          <a:xfrm>
            <a:off x="6450905" y="4739768"/>
            <a:ext cx="5198301" cy="136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variance</a:t>
            </a:r>
            <a:r>
              <a:rPr lang="en-US" sz="2400" dirty="0"/>
              <a:t> of the </a:t>
            </a:r>
            <a:br>
              <a:rPr lang="en-US" sz="2400" dirty="0"/>
            </a:br>
            <a:r>
              <a:rPr lang="en-US" sz="2400" b="1" dirty="0"/>
              <a:t>sample mean </a:t>
            </a:r>
            <a:r>
              <a:rPr lang="en-US" sz="2400" dirty="0"/>
              <a:t>decreases at a </a:t>
            </a:r>
            <a:br>
              <a:rPr lang="en-US" sz="2400" dirty="0"/>
            </a:br>
            <a:r>
              <a:rPr lang="en-US" sz="2400" b="1" dirty="0"/>
              <a:t>rate of one over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2073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4718"/>
            <a:ext cx="10801350" cy="1325563"/>
          </a:xfrm>
        </p:spPr>
        <p:txBody>
          <a:bodyPr/>
          <a:lstStyle/>
          <a:p>
            <a:r>
              <a:rPr lang="en-US" dirty="0"/>
              <a:t>Summary of Sample Mean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has a probability mass function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KNOW AS A </a:t>
            </a:r>
          </a:p>
          <a:p>
            <a:r>
              <a:rPr lang="en-US" dirty="0"/>
              <a:t>SAMPLING DISTRIBUTION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8650" y="2014008"/>
          <a:ext cx="1169177" cy="125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3" imgW="165100" imgH="177800" progId="Equation.3">
                  <p:embed/>
                </p:oleObj>
              </mc:Choice>
              <mc:Fallback>
                <p:oleObj name="Equation" r:id="rId3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650" y="2014008"/>
                        <a:ext cx="1169177" cy="1259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9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195692" y="3346618"/>
            <a:ext cx="2996308" cy="2516202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10309726" y="4053305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Resampling the population to estimate the sample distribution.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1505" y="2842165"/>
            <a:ext cx="2951018" cy="3505016"/>
            <a:chOff x="261505" y="2842165"/>
            <a:chExt cx="2951018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161573" y="3378106"/>
            <a:ext cx="12202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3" y="3102860"/>
            <a:ext cx="1752600" cy="53340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6619654" y="3224087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24599" y="4125028"/>
            <a:ext cx="5493016" cy="752238"/>
            <a:chOff x="3224599" y="4125028"/>
            <a:chExt cx="5493016" cy="752238"/>
          </a:xfrm>
        </p:grpSpPr>
        <p:grpSp>
          <p:nvGrpSpPr>
            <p:cNvPr id="22" name="Group 21"/>
            <p:cNvGrpSpPr/>
            <p:nvPr/>
          </p:nvGrpSpPr>
          <p:grpSpPr>
            <a:xfrm>
              <a:off x="4486769" y="4129120"/>
              <a:ext cx="1962987" cy="748146"/>
              <a:chOff x="4654310" y="2900226"/>
              <a:chExt cx="1962987" cy="74814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3315613" y="4503193"/>
              <a:ext cx="1054950" cy="3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24599" y="4125028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15" y="4265345"/>
              <a:ext cx="1752600" cy="533400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>
              <a:off x="6619654" y="4404068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7810" y="5074422"/>
            <a:ext cx="5412505" cy="1016047"/>
            <a:chOff x="3317810" y="5074422"/>
            <a:chExt cx="5412505" cy="1016047"/>
          </a:xfrm>
        </p:grpSpPr>
        <p:grpSp>
          <p:nvGrpSpPr>
            <p:cNvPr id="27" name="Group 26"/>
            <p:cNvGrpSpPr/>
            <p:nvPr/>
          </p:nvGrpSpPr>
          <p:grpSpPr>
            <a:xfrm>
              <a:off x="4516657" y="5342323"/>
              <a:ext cx="1962987" cy="748146"/>
              <a:chOff x="4654310" y="2900226"/>
              <a:chExt cx="1962987" cy="748146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>
              <a:off x="3356280" y="5193295"/>
              <a:ext cx="1033448" cy="531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36509">
              <a:off x="3317810" y="5074422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Sample 3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15" y="5536782"/>
              <a:ext cx="1765300" cy="533400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>
              <a:off x="6619654" y="5653704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 rot="1206679">
            <a:off x="8973771" y="351503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004274" y="45031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9115598">
            <a:off x="9064377" y="5475511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946369" y="5495851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49152" y="2773926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7501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  <p:bldP spid="47" grpId="0" animBg="1"/>
      <p:bldP spid="51" grpId="0" animBg="1"/>
      <p:bldP spid="52" grpId="0" animBg="1"/>
      <p:bldP spid="53" grpId="0" animBg="1"/>
      <p:bldP spid="57" grpId="0"/>
      <p:bldP spid="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histogram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06" r="10306"/>
          <a:stretch>
            <a:fillRect/>
          </a:stretch>
        </p:blipFill>
        <p:spPr>
          <a:xfrm>
            <a:off x="2192482" y="-979777"/>
            <a:ext cx="10112802" cy="84924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7038109" cy="3286702"/>
          </a:xfrm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Describes the </a:t>
            </a:r>
            <a:r>
              <a:rPr lang="en-US" b="1" dirty="0"/>
              <a:t>limiting shape</a:t>
            </a:r>
            <a:r>
              <a:rPr lang="en-US" dirty="0"/>
              <a:t> of the distribution of the sample average</a:t>
            </a:r>
          </a:p>
          <a:p>
            <a:r>
              <a:rPr lang="en-US" dirty="0"/>
              <a:t>The sample average behaves approximately like a random draw from the </a:t>
            </a:r>
            <a:r>
              <a:rPr lang="en-US" b="1" dirty="0"/>
              <a:t>normal distribution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independent</a:t>
            </a:r>
            <a:r>
              <a:rPr lang="en-US" dirty="0"/>
              <a:t> and </a:t>
            </a:r>
            <a:r>
              <a:rPr lang="en-US" b="1" dirty="0"/>
              <a:t>identically</a:t>
            </a:r>
            <a:r>
              <a:rPr lang="en-US" dirty="0"/>
              <a:t> </a:t>
            </a:r>
            <a:r>
              <a:rPr lang="en-US" b="1" dirty="0"/>
              <a:t>distributed</a:t>
            </a:r>
            <a:r>
              <a:rPr lang="en-US" dirty="0"/>
              <a:t> observations</a:t>
            </a:r>
          </a:p>
        </p:txBody>
      </p:sp>
    </p:spTree>
    <p:extLst>
      <p:ext uri="{BB962C8B-B14F-4D97-AF65-F5344CB8AC3E}">
        <p14:creationId xmlns:p14="http://schemas.microsoft.com/office/powerpoint/2010/main" val="1021258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of Large Numbers</a:t>
            </a:r>
          </a:p>
        </p:txBody>
      </p:sp>
      <p:pic>
        <p:nvPicPr>
          <p:cNvPr id="7" name="Content Placeholder 6" descr="lln_many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83" b="28539"/>
          <a:stretch/>
        </p:blipFill>
        <p:spPr>
          <a:xfrm>
            <a:off x="-758537" y="1506682"/>
            <a:ext cx="13801952" cy="5242791"/>
          </a:xfrm>
        </p:spPr>
      </p:pic>
      <p:sp>
        <p:nvSpPr>
          <p:cNvPr id="9" name="TextBox 8"/>
          <p:cNvSpPr txBox="1"/>
          <p:nvPr/>
        </p:nvSpPr>
        <p:spPr>
          <a:xfrm>
            <a:off x="4374573" y="5040134"/>
            <a:ext cx="7585363" cy="95410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As the sample size grows the sample mean approaches the population mean.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0436" y="1984664"/>
            <a:ext cx="7169727" cy="83099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Describes the relationship between sample mean and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184079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46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76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257753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1676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084317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054429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84317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6667500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19869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096000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1732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5812304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126" y="3285821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768" y="4448306"/>
            <a:ext cx="175260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768" y="5719743"/>
            <a:ext cx="1765300" cy="5334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2423407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2423407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2423407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14999445" y="3529579"/>
            <a:ext cx="2996308" cy="2516202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6113479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5750122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52905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7" name="Right Arrow 46"/>
          <p:cNvSpPr/>
          <p:nvPr/>
        </p:nvSpPr>
        <p:spPr>
          <a:xfrm rot="1206679">
            <a:off x="14777524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4808027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115598">
            <a:off x="14868130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120" y="1201275"/>
            <a:ext cx="2056010" cy="53879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290" y="1216557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410" y="89001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4758944" y="172516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431C6-030D-D64C-AAEF-CD03995D1D9E}"/>
              </a:ext>
            </a:extLst>
          </p:cNvPr>
          <p:cNvSpPr/>
          <p:nvPr/>
        </p:nvSpPr>
        <p:spPr>
          <a:xfrm>
            <a:off x="9326880" y="1429874"/>
            <a:ext cx="2722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/>
            <a:r>
              <a:rPr lang="en-US" sz="2800" b="1" dirty="0"/>
              <a:t>Population</a:t>
            </a:r>
          </a:p>
          <a:p>
            <a:pPr marL="14287"/>
            <a:r>
              <a:rPr lang="en-US" sz="2800" dirty="0"/>
              <a:t>The group that we want to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7C629-0DA3-4948-8A17-E180DA3DC07C}"/>
              </a:ext>
            </a:extLst>
          </p:cNvPr>
          <p:cNvSpPr/>
          <p:nvPr/>
        </p:nvSpPr>
        <p:spPr>
          <a:xfrm>
            <a:off x="104140" y="1353675"/>
            <a:ext cx="2197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algn="r"/>
            <a:r>
              <a:rPr lang="en-US" sz="2800" b="1" dirty="0"/>
              <a:t>Sample</a:t>
            </a:r>
          </a:p>
          <a:p>
            <a:pPr marL="14287" algn="r"/>
            <a:r>
              <a:rPr lang="en-US" sz="2800" dirty="0"/>
              <a:t>The data that we</a:t>
            </a:r>
            <a:br>
              <a:rPr lang="en-US" sz="2800" dirty="0"/>
            </a:br>
            <a:r>
              <a:rPr lang="en-US" sz="2800" dirty="0"/>
              <a:t>have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6BD78-75BF-594A-9178-C88ACB5B018B}"/>
              </a:ext>
            </a:extLst>
          </p:cNvPr>
          <p:cNvGrpSpPr/>
          <p:nvPr/>
        </p:nvGrpSpPr>
        <p:grpSpPr>
          <a:xfrm>
            <a:off x="3466947" y="2928074"/>
            <a:ext cx="4134679" cy="2866567"/>
            <a:chOff x="3792067" y="2968714"/>
            <a:chExt cx="4134679" cy="286656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1716923-810B-884D-90CD-C9D007FEDCB6}"/>
                </a:ext>
              </a:extLst>
            </p:cNvPr>
            <p:cNvSpPr/>
            <p:nvPr/>
          </p:nvSpPr>
          <p:spPr>
            <a:xfrm rot="10800000">
              <a:off x="5195958" y="2968714"/>
              <a:ext cx="1326896" cy="33056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5A2015-7C19-1A47-B7E5-33C4D65E7CE9}"/>
                </a:ext>
              </a:extLst>
            </p:cNvPr>
            <p:cNvSpPr/>
            <p:nvPr/>
          </p:nvSpPr>
          <p:spPr>
            <a:xfrm>
              <a:off x="3792067" y="3588512"/>
              <a:ext cx="413467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287" algn="ctr"/>
              <a:r>
                <a:rPr lang="en-US" sz="2800" b="1" dirty="0"/>
                <a:t>Data Generation Process</a:t>
              </a:r>
            </a:p>
            <a:p>
              <a:pPr marL="14287" algn="ctr"/>
              <a:r>
                <a:rPr lang="en-US" sz="2800" dirty="0"/>
                <a:t>How the sample is collected from the population.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830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820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50379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4949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87557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-11572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6955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351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814992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85104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14992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3398175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50544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26675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2407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2542979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00" y="3285821"/>
            <a:ext cx="1752600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42" y="4448306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42" y="5719743"/>
            <a:ext cx="1765300" cy="5334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18981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918981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918981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495019" y="3529579"/>
            <a:ext cx="2996308" cy="251620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0609053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5696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48479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2" name="Right Arrow 41"/>
          <p:cNvSpPr/>
          <p:nvPr/>
        </p:nvSpPr>
        <p:spPr>
          <a:xfrm rot="1206679">
            <a:off x="9273098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3601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9115598">
            <a:off x="9363704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3782290" y="152401"/>
            <a:ext cx="8628190" cy="7245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Strap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3411604"/>
          </a:xfrm>
          <a:solidFill>
            <a:schemeClr val="bg1">
              <a:alpha val="76000"/>
            </a:schemeClr>
          </a:solidFill>
        </p:spPr>
        <p:txBody>
          <a:bodyPr/>
          <a:lstStyle/>
          <a:p>
            <a:r>
              <a:rPr lang="en-US" dirty="0"/>
              <a:t>Construct a 95% confidence interval by taking the 2.5% and (100 - 2.5)% quantiles</a:t>
            </a:r>
          </a:p>
          <a:p>
            <a:r>
              <a:rPr lang="en-US" dirty="0"/>
              <a:t>We will return to this in a few weeks…</a:t>
            </a:r>
          </a:p>
          <a:p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6330833" y="5690156"/>
            <a:ext cx="3509588" cy="22772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78626" y="5387460"/>
            <a:ext cx="1263738" cy="902503"/>
            <a:chOff x="5178626" y="5387460"/>
            <a:chExt cx="1263738" cy="902503"/>
          </a:xfrm>
        </p:grpSpPr>
        <p:sp>
          <p:nvSpPr>
            <p:cNvPr id="5" name="Triangle 4"/>
            <p:cNvSpPr/>
            <p:nvPr/>
          </p:nvSpPr>
          <p:spPr>
            <a:xfrm>
              <a:off x="6120938" y="6012872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78626" y="5548847"/>
              <a:ext cx="1092820" cy="450509"/>
            </a:xfrm>
            <a:custGeom>
              <a:avLst/>
              <a:gdLst>
                <a:gd name="connsiteX0" fmla="*/ 0 w 1092820"/>
                <a:gd name="connsiteY0" fmla="*/ 437128 h 450509"/>
                <a:gd name="connsiteX1" fmla="*/ 321155 w 1092820"/>
                <a:gd name="connsiteY1" fmla="*/ 428207 h 450509"/>
                <a:gd name="connsiteX2" fmla="*/ 682455 w 1092820"/>
                <a:gd name="connsiteY2" fmla="*/ 298853 h 450509"/>
                <a:gd name="connsiteX3" fmla="*/ 959005 w 1092820"/>
                <a:gd name="connsiteY3" fmla="*/ 111512 h 450509"/>
                <a:gd name="connsiteX4" fmla="*/ 1092820 w 1092820"/>
                <a:gd name="connsiteY4" fmla="*/ 0 h 450509"/>
                <a:gd name="connsiteX5" fmla="*/ 1092820 w 1092820"/>
                <a:gd name="connsiteY5" fmla="*/ 450509 h 450509"/>
                <a:gd name="connsiteX6" fmla="*/ 0 w 1092820"/>
                <a:gd name="connsiteY6" fmla="*/ 437128 h 4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820" h="450509">
                  <a:moveTo>
                    <a:pt x="0" y="437128"/>
                  </a:moveTo>
                  <a:lnTo>
                    <a:pt x="321155" y="428207"/>
                  </a:lnTo>
                  <a:lnTo>
                    <a:pt x="682455" y="298853"/>
                  </a:lnTo>
                  <a:lnTo>
                    <a:pt x="959005" y="111512"/>
                  </a:lnTo>
                  <a:lnTo>
                    <a:pt x="1092820" y="0"/>
                  </a:lnTo>
                  <a:lnTo>
                    <a:pt x="1092820" y="450509"/>
                  </a:lnTo>
                  <a:lnTo>
                    <a:pt x="0" y="43712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8792" y="5387460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95888" y="5434687"/>
            <a:ext cx="1535466" cy="855275"/>
            <a:chOff x="9695888" y="5434687"/>
            <a:chExt cx="1535466" cy="855275"/>
          </a:xfrm>
        </p:grpSpPr>
        <p:sp>
          <p:nvSpPr>
            <p:cNvPr id="7" name="Triangle 6"/>
            <p:cNvSpPr/>
            <p:nvPr/>
          </p:nvSpPr>
          <p:spPr>
            <a:xfrm>
              <a:off x="9695888" y="6012871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856601" y="5505319"/>
              <a:ext cx="1374753" cy="491884"/>
            </a:xfrm>
            <a:custGeom>
              <a:avLst/>
              <a:gdLst>
                <a:gd name="connsiteX0" fmla="*/ 1374753 w 1374753"/>
                <a:gd name="connsiteY0" fmla="*/ 485578 h 491884"/>
                <a:gd name="connsiteX1" fmla="*/ 1090974 w 1374753"/>
                <a:gd name="connsiteY1" fmla="*/ 479271 h 491884"/>
                <a:gd name="connsiteX2" fmla="*/ 750439 w 1374753"/>
                <a:gd name="connsiteY2" fmla="*/ 435128 h 491884"/>
                <a:gd name="connsiteX3" fmla="*/ 466660 w 1374753"/>
                <a:gd name="connsiteY3" fmla="*/ 416209 h 491884"/>
                <a:gd name="connsiteX4" fmla="*/ 283780 w 1374753"/>
                <a:gd name="connsiteY4" fmla="*/ 315310 h 491884"/>
                <a:gd name="connsiteX5" fmla="*/ 0 w 1374753"/>
                <a:gd name="connsiteY5" fmla="*/ 0 h 491884"/>
                <a:gd name="connsiteX6" fmla="*/ 0 w 1374753"/>
                <a:gd name="connsiteY6" fmla="*/ 491884 h 491884"/>
                <a:gd name="connsiteX7" fmla="*/ 1374753 w 1374753"/>
                <a:gd name="connsiteY7" fmla="*/ 485578 h 4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753" h="491884">
                  <a:moveTo>
                    <a:pt x="1374753" y="485578"/>
                  </a:moveTo>
                  <a:lnTo>
                    <a:pt x="1090974" y="479271"/>
                  </a:lnTo>
                  <a:lnTo>
                    <a:pt x="750439" y="435128"/>
                  </a:lnTo>
                  <a:lnTo>
                    <a:pt x="466660" y="416209"/>
                  </a:lnTo>
                  <a:lnTo>
                    <a:pt x="283780" y="315310"/>
                  </a:lnTo>
                  <a:lnTo>
                    <a:pt x="0" y="0"/>
                  </a:lnTo>
                  <a:lnTo>
                    <a:pt x="0" y="491884"/>
                  </a:lnTo>
                  <a:lnTo>
                    <a:pt x="1374753" y="48557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0449" y="5434687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7728" y="4597385"/>
            <a:ext cx="9573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82032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923DF-9171-C34D-A996-9D6AE92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Loss Minimization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913B4-7D7C-9041-B739-0194BB06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5"/>
            <a:ext cx="10515600" cy="3092241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3502774"/>
            <a:ext cx="5041900" cy="11176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B11C7-91C1-FE4A-A386-18743ED89111}"/>
              </a:ext>
            </a:extLst>
          </p:cNvPr>
          <p:cNvSpPr/>
          <p:nvPr/>
        </p:nvSpPr>
        <p:spPr>
          <a:xfrm>
            <a:off x="1898543" y="4432515"/>
            <a:ext cx="1937288" cy="612184"/>
          </a:xfrm>
          <a:prstGeom prst="wedgeRoundRectCallout">
            <a:avLst>
              <a:gd name="adj1" fmla="val 30167"/>
              <a:gd name="adj2" fmla="val -8770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loss for my data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653688-9114-C840-9070-E436DBA4604E}"/>
              </a:ext>
            </a:extLst>
          </p:cNvPr>
          <p:cNvSpPr/>
          <p:nvPr/>
        </p:nvSpPr>
        <p:spPr>
          <a:xfrm>
            <a:off x="4246536" y="2340244"/>
            <a:ext cx="2589993" cy="950980"/>
          </a:xfrm>
          <a:prstGeom prst="wedgeRoundRectCallout">
            <a:avLst>
              <a:gd name="adj1" fmla="val 29497"/>
              <a:gd name="adj2" fmla="val 977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on a single Example </a:t>
            </a:r>
            <a:br>
              <a:rPr lang="en-US" dirty="0"/>
            </a:br>
            <a:r>
              <a:rPr lang="en-US" dirty="0"/>
              <a:t>(e.g., L2, L1, Huber)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93D318-D7EB-3F4D-BA78-581CAA973D08}"/>
              </a:ext>
            </a:extLst>
          </p:cNvPr>
          <p:cNvGrpSpPr/>
          <p:nvPr/>
        </p:nvGrpSpPr>
        <p:grpSpPr>
          <a:xfrm>
            <a:off x="5723987" y="4234783"/>
            <a:ext cx="3102298" cy="1454804"/>
            <a:chOff x="5723987" y="4234783"/>
            <a:chExt cx="3102298" cy="1454804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16DD086C-EA2C-3C4D-86FF-9196FAC855A0}"/>
                </a:ext>
              </a:extLst>
            </p:cNvPr>
            <p:cNvSpPr/>
            <p:nvPr/>
          </p:nvSpPr>
          <p:spPr>
            <a:xfrm>
              <a:off x="5723987" y="4738607"/>
              <a:ext cx="3102298" cy="950980"/>
            </a:xfrm>
            <a:prstGeom prst="wedgeRoundRectCallout">
              <a:avLst>
                <a:gd name="adj1" fmla="val -19996"/>
                <a:gd name="adj2" fmla="val -104355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 Y</a:t>
              </a:r>
              <a:r>
                <a:rPr lang="en-US" baseline="-25000" dirty="0"/>
                <a:t>i</a:t>
              </a:r>
              <a:r>
                <a:rPr lang="en-US" dirty="0"/>
                <a:t> (e.g., tip)from X</a:t>
              </a:r>
              <a:r>
                <a:rPr lang="en-US" baseline="-25000" dirty="0"/>
                <a:t>i</a:t>
              </a:r>
              <a:r>
                <a:rPr lang="en-US" dirty="0"/>
                <a:t> (e.g., table size)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5F3BE0F6-260C-DA4F-A818-6AD93B222B80}"/>
                </a:ext>
              </a:extLst>
            </p:cNvPr>
            <p:cNvSpPr/>
            <p:nvPr/>
          </p:nvSpPr>
          <p:spPr>
            <a:xfrm>
              <a:off x="7493430" y="4234783"/>
              <a:ext cx="786916" cy="59775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304D4B0-219B-524C-B363-50EE7FB9B2DD}"/>
              </a:ext>
            </a:extLst>
          </p:cNvPr>
          <p:cNvSpPr/>
          <p:nvPr/>
        </p:nvSpPr>
        <p:spPr>
          <a:xfrm>
            <a:off x="7384942" y="2140240"/>
            <a:ext cx="1619572" cy="868531"/>
          </a:xfrm>
          <a:prstGeom prst="wedgeRoundRectCallout">
            <a:avLst>
              <a:gd name="adj1" fmla="val -51765"/>
              <a:gd name="adj2" fmla="val 13481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Parametric Model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97D2F14-AA15-B140-B98F-BC94E14478C3}"/>
              </a:ext>
            </a:extLst>
          </p:cNvPr>
          <p:cNvSpPr/>
          <p:nvPr/>
        </p:nvSpPr>
        <p:spPr>
          <a:xfrm>
            <a:off x="4518240" y="6088772"/>
            <a:ext cx="2699289" cy="423523"/>
          </a:xfrm>
          <a:prstGeom prst="wedgeRoundRectCallout">
            <a:avLst>
              <a:gd name="adj1" fmla="val -54636"/>
              <a:gd name="adj2" fmla="val -4799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4946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6"/>
            <a:ext cx="10515600" cy="779168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2097485"/>
            <a:ext cx="5041900" cy="111760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B249106-1875-5F40-812F-177532E123C3}"/>
              </a:ext>
            </a:extLst>
          </p:cNvPr>
          <p:cNvSpPr txBox="1">
            <a:spLocks/>
          </p:cNvSpPr>
          <p:nvPr/>
        </p:nvSpPr>
        <p:spPr>
          <a:xfrm>
            <a:off x="769219" y="3481784"/>
            <a:ext cx="10515600" cy="325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this is really a </a:t>
            </a:r>
            <a:r>
              <a:rPr lang="en-US" b="1" dirty="0"/>
              <a:t>sample loss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random variable</a:t>
            </a:r>
            <a:r>
              <a:rPr lang="en-US" dirty="0"/>
              <a:t> (depends on X</a:t>
            </a:r>
            <a:r>
              <a:rPr lang="en-US" baseline="-25000" dirty="0"/>
              <a:t>i</a:t>
            </a:r>
            <a:r>
              <a:rPr lang="en-US" dirty="0"/>
              <a:t> and Y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r>
              <a:rPr lang="en-US" dirty="0"/>
              <a:t>How does it relate to the population?</a:t>
            </a:r>
          </a:p>
          <a:p>
            <a:pPr lvl="1"/>
            <a:r>
              <a:rPr lang="en-US" dirty="0"/>
              <a:t>We will answer this question precisely for the squared loss in the next lecture using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</a:p>
          <a:p>
            <a:pPr lvl="1"/>
            <a:r>
              <a:rPr lang="en-US" dirty="0"/>
              <a:t>Today we will related the </a:t>
            </a:r>
            <a:r>
              <a:rPr lang="en-US" b="1" dirty="0"/>
              <a:t>expected loss </a:t>
            </a:r>
            <a:r>
              <a:rPr lang="en-US" dirty="0"/>
              <a:t>to the </a:t>
            </a:r>
            <a:r>
              <a:rPr lang="en-US" b="1" dirty="0"/>
              <a:t>sample loss</a:t>
            </a:r>
          </a:p>
        </p:txBody>
      </p:sp>
    </p:spTree>
    <p:extLst>
      <p:ext uri="{BB962C8B-B14F-4D97-AF65-F5344CB8AC3E}">
        <p14:creationId xmlns:p14="http://schemas.microsoft.com/office/powerpoint/2010/main" val="321369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90950"/>
          </a:xfrm>
        </p:spPr>
        <p:txBody>
          <a:bodyPr>
            <a:normAutofit/>
          </a:bodyPr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b="1" dirty="0"/>
              <a:t>Not a random variable</a:t>
            </a:r>
          </a:p>
          <a:p>
            <a:r>
              <a:rPr lang="en-US" dirty="0"/>
              <a:t>Given access to the joint probability 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2593671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5695964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61716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507702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2127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</p:spTree>
    <p:extLst>
      <p:ext uri="{BB962C8B-B14F-4D97-AF65-F5344CB8AC3E}">
        <p14:creationId xmlns:p14="http://schemas.microsoft.com/office/powerpoint/2010/main" val="429164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-353739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-3646854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-39418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objective would be to minimize the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4313-C2E0-B049-87A7-A4C40BBBE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0" y="3453055"/>
            <a:ext cx="6565900" cy="93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45EEE-C3E7-104B-BEB5-11B8E1464DC8}"/>
              </a:ext>
            </a:extLst>
          </p:cNvPr>
          <p:cNvGrpSpPr/>
          <p:nvPr/>
        </p:nvGrpSpPr>
        <p:grpSpPr>
          <a:xfrm>
            <a:off x="838198" y="4576046"/>
            <a:ext cx="11217965" cy="480131"/>
            <a:chOff x="838198" y="4556591"/>
            <a:chExt cx="11217965" cy="480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985AFD-417A-AE4C-B9CE-4539455EC727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31D82-83B1-0F49-8769-0ED4E96C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5066D-16AF-9341-A8F7-76306F39EAB6}"/>
              </a:ext>
            </a:extLst>
          </p:cNvPr>
          <p:cNvGrpSpPr/>
          <p:nvPr/>
        </p:nvGrpSpPr>
        <p:grpSpPr>
          <a:xfrm>
            <a:off x="838197" y="5439517"/>
            <a:ext cx="11217965" cy="480131"/>
            <a:chOff x="838198" y="5689813"/>
            <a:chExt cx="11217965" cy="480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15EF5B-63B9-5243-8B46-18D02BCAF739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BA0CC-09CB-6B42-93DE-E41D23E0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0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77" y="-1774562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12056164" y="-1884023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12056164" y="-2178997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68169-29D7-F240-BDE6-8363BECF0C85}"/>
              </a:ext>
            </a:extLst>
          </p:cNvPr>
          <p:cNvSpPr/>
          <p:nvPr/>
        </p:nvSpPr>
        <p:spPr>
          <a:xfrm>
            <a:off x="-10379766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 would be to minimize the risk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4BEEB8-6DCF-3D44-971D-4DD8460B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4915" y="3453055"/>
            <a:ext cx="6565900" cy="939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B2CB8-58F1-4048-88F0-4B16D902E8B2}"/>
              </a:ext>
            </a:extLst>
          </p:cNvPr>
          <p:cNvGrpSpPr/>
          <p:nvPr/>
        </p:nvGrpSpPr>
        <p:grpSpPr>
          <a:xfrm>
            <a:off x="-10379767" y="4576046"/>
            <a:ext cx="11217965" cy="480131"/>
            <a:chOff x="838198" y="4556591"/>
            <a:chExt cx="11217965" cy="4801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FD3ADD-837E-8842-B0C7-C42120B809C1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5FBE2C-0E87-D14F-9269-7E8AF587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02AE-BE51-E048-972F-A0B7FF5A366E}"/>
              </a:ext>
            </a:extLst>
          </p:cNvPr>
          <p:cNvGrpSpPr/>
          <p:nvPr/>
        </p:nvGrpSpPr>
        <p:grpSpPr>
          <a:xfrm>
            <a:off x="-10379768" y="5439517"/>
            <a:ext cx="11217965" cy="480131"/>
            <a:chOff x="838198" y="5689813"/>
            <a:chExt cx="11217965" cy="4801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4B402A-BB16-3B43-B278-9FADCEFE3EC3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0FC185-67F2-AC45-AF34-C7B6347A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Where the X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Y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drawn from the joint probability</a:t>
            </a:r>
            <a:br>
              <a:rPr lang="en-US" sz="2800" b="1" dirty="0">
                <a:solidFill>
                  <a:srgbClr val="000000"/>
                </a:solidFill>
                <a:ea typeface="Helvetica Neue Light" charset="0"/>
              </a:rPr>
            </a:b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(a random sample)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516AA4-DE39-F645-900D-5B1228DBF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2775" y="5840153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676" y="5290225"/>
            <a:ext cx="4910189" cy="1088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This is just the average loss from before: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C9F5A7-3DE4-134B-BF65-6A221F6A4571}"/>
              </a:ext>
            </a:extLst>
          </p:cNvPr>
          <p:cNvSpPr/>
          <p:nvPr/>
        </p:nvSpPr>
        <p:spPr>
          <a:xfrm>
            <a:off x="8751865" y="4518850"/>
            <a:ext cx="3105355" cy="984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0E2493-4B83-664E-B43F-2D9E15D996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76" y="5014525"/>
            <a:ext cx="2483943" cy="329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9F914-4DF2-2844-AA15-CA41BC9722DC}"/>
              </a:ext>
            </a:extLst>
          </p:cNvPr>
          <p:cNvSpPr txBox="1"/>
          <p:nvPr/>
        </p:nvSpPr>
        <p:spPr>
          <a:xfrm>
            <a:off x="8861425" y="4607403"/>
            <a:ext cx="13003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Assuming:</a:t>
            </a:r>
          </a:p>
        </p:txBody>
      </p:sp>
    </p:spTree>
    <p:extLst>
      <p:ext uri="{BB962C8B-B14F-4D97-AF65-F5344CB8AC3E}">
        <p14:creationId xmlns:p14="http://schemas.microsoft.com/office/powerpoint/2010/main" val="1004342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049-D8EF-C14C-9BB0-19871EB6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D5D7-3A5C-2640-83B2-FB5A58C6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 we reviewed</a:t>
            </a:r>
          </a:p>
          <a:p>
            <a:pPr lvl="1"/>
            <a:r>
              <a:rPr lang="en-US" b="1" dirty="0"/>
              <a:t>Joint Probability Distributions</a:t>
            </a:r>
          </a:p>
          <a:p>
            <a:pPr lvl="1"/>
            <a:r>
              <a:rPr lang="en-US" b="1" dirty="0"/>
              <a:t>Expectation</a:t>
            </a:r>
          </a:p>
          <a:p>
            <a:pPr lvl="1"/>
            <a:r>
              <a:rPr lang="en-US" b="1" dirty="0"/>
              <a:t>Variance</a:t>
            </a:r>
          </a:p>
          <a:p>
            <a:pPr lvl="1"/>
            <a:r>
              <a:rPr lang="en-US" b="1" dirty="0"/>
              <a:t>Covariance</a:t>
            </a:r>
          </a:p>
          <a:p>
            <a:r>
              <a:rPr lang="en-US" dirty="0"/>
              <a:t>Studied Properties of the </a:t>
            </a:r>
            <a:r>
              <a:rPr lang="en-US" b="1" dirty="0"/>
              <a:t>Sample Mean</a:t>
            </a:r>
          </a:p>
          <a:p>
            <a:pPr lvl="1"/>
            <a:r>
              <a:rPr lang="en-US" b="1" dirty="0"/>
              <a:t>Unbiased</a:t>
            </a:r>
          </a:p>
          <a:p>
            <a:pPr lvl="1"/>
            <a:r>
              <a:rPr lang="en-US" b="1" dirty="0"/>
              <a:t>Law of large numbers: </a:t>
            </a:r>
            <a:r>
              <a:rPr lang="en-US" dirty="0"/>
              <a:t>convergence to the population mean</a:t>
            </a:r>
            <a:endParaRPr lang="en-US" b="1" dirty="0"/>
          </a:p>
          <a:p>
            <a:pPr lvl="1"/>
            <a:r>
              <a:rPr lang="en-US" b="1" dirty="0"/>
              <a:t>Central Limit Theorem: </a:t>
            </a:r>
            <a:r>
              <a:rPr lang="en-US" dirty="0"/>
              <a:t>Distribution</a:t>
            </a:r>
            <a:r>
              <a:rPr lang="en-US" b="1" dirty="0"/>
              <a:t> </a:t>
            </a:r>
          </a:p>
          <a:p>
            <a:r>
              <a:rPr lang="en-US" dirty="0"/>
              <a:t>Connected the </a:t>
            </a:r>
            <a:r>
              <a:rPr lang="en-US" b="1" dirty="0"/>
              <a:t>Average Loss</a:t>
            </a:r>
            <a:r>
              <a:rPr lang="en-US" dirty="0"/>
              <a:t> to the </a:t>
            </a:r>
            <a:r>
              <a:rPr lang="en-US" b="1" dirty="0"/>
              <a:t>Empirical Risk</a:t>
            </a:r>
          </a:p>
        </p:txBody>
      </p:sp>
    </p:spTree>
    <p:extLst>
      <p:ext uri="{BB962C8B-B14F-4D97-AF65-F5344CB8AC3E}">
        <p14:creationId xmlns:p14="http://schemas.microsoft.com/office/powerpoint/2010/main" val="24428279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uFillTx/>
              </a:rPr>
              <a:t>What we will do: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57237" indent="-742950">
              <a:buAutoNum type="arabicPeriod"/>
            </a:pPr>
            <a:r>
              <a:rPr lang="en-US" sz="4000" dirty="0"/>
              <a:t>Examine a Population</a:t>
            </a:r>
          </a:p>
          <a:p>
            <a:pPr marL="757237" indent="-742950">
              <a:buAutoNum type="arabicPeriod"/>
            </a:pPr>
            <a:r>
              <a:rPr lang="en-US" sz="4000" dirty="0"/>
              <a:t>Study a data generation process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Simulation</a:t>
            </a:r>
            <a:r>
              <a:rPr lang="en-US" sz="3600" dirty="0"/>
              <a:t> for insight 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Theory</a:t>
            </a:r>
            <a:r>
              <a:rPr lang="en-US" sz="3600" dirty="0"/>
              <a:t> for proof</a:t>
            </a:r>
            <a:endParaRPr lang="en-US" sz="4000" dirty="0"/>
          </a:p>
          <a:p>
            <a:pPr marL="757237" indent="-742950">
              <a:buFont typeface="+mj-lt"/>
              <a:buAutoNum type="arabicPeriod"/>
            </a:pPr>
            <a:r>
              <a:rPr lang="en-US" sz="4400" dirty="0"/>
              <a:t>Draw conclusions from a sample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Theory to connect to population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Bootstrap to go beyond theory </a:t>
            </a:r>
          </a:p>
          <a:p>
            <a:pPr marL="14287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2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821D5-DE13-EE46-9101-3D953B5C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dirty="0"/>
              <a:t>Probability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D8CC6-7E3A-B048-9EE2-84C594B07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860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23600</TotalTime>
  <Words>3708</Words>
  <Application>Microsoft Macintosh PowerPoint</Application>
  <PresentationFormat>Widescreen</PresentationFormat>
  <Paragraphs>1179</Paragraphs>
  <Slides>79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Times</vt:lpstr>
      <vt:lpstr>Wingdings</vt:lpstr>
      <vt:lpstr>2_Office Theme</vt:lpstr>
      <vt:lpstr>Equation</vt:lpstr>
      <vt:lpstr>PowerPoint Presentation</vt:lpstr>
      <vt:lpstr>How was the Midterm?</vt:lpstr>
      <vt:lpstr>Grade Distribution</vt:lpstr>
      <vt:lpstr>Breakdown by Question</vt:lpstr>
      <vt:lpstr>Recap: Modeling and Estimation</vt:lpstr>
      <vt:lpstr>Generalization</vt:lpstr>
      <vt:lpstr>Generalization</vt:lpstr>
      <vt:lpstr>What we will do:</vt:lpstr>
      <vt:lpstr>Review Probability Concepts</vt:lpstr>
      <vt:lpstr>Toy scenario</vt:lpstr>
      <vt:lpstr>Random Sample of Size 1</vt:lpstr>
      <vt:lpstr>Sampling from the population</vt:lpstr>
      <vt:lpstr>The Expected Value</vt:lpstr>
      <vt:lpstr>Sampling Twice (Sample size 2)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Linearity of Expectation</vt:lpstr>
      <vt:lpstr>Linearity of Expectation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Expected Value and  Linearity of Expectation</vt:lpstr>
      <vt:lpstr>Proving Linearity of Expectation</vt:lpstr>
      <vt:lpstr>Proving Linearity of Expectation</vt:lpstr>
      <vt:lpstr>Proving Linearity of Expectation</vt:lpstr>
      <vt:lpstr>Expected Value and  Linearity of Expectation</vt:lpstr>
      <vt:lpstr>Expected Value and  Linearity of Expectation</vt:lpstr>
      <vt:lpstr>Characterizing Random Variables</vt:lpstr>
      <vt:lpstr>The Variance</vt:lpstr>
      <vt:lpstr>The Variance</vt:lpstr>
      <vt:lpstr>The Variance</vt:lpstr>
      <vt:lpstr>The Variance</vt:lpstr>
      <vt:lpstr>Covariance</vt:lpstr>
      <vt:lpstr>Correlation</vt:lpstr>
      <vt:lpstr>Practice Distributions</vt:lpstr>
      <vt:lpstr>Binary Random Variable (Bernoulli)</vt:lpstr>
      <vt:lpstr>PowerPoint Presentation</vt:lpstr>
      <vt:lpstr>Binary Random Variable (Bernoulli)</vt:lpstr>
      <vt:lpstr>Another Example</vt:lpstr>
      <vt:lpstr>Formalizing the Shishito Peppers</vt:lpstr>
      <vt:lpstr>Formalizing the Shishito Peppers</vt:lpstr>
      <vt:lpstr>Formalizing the Shishito Peppers</vt:lpstr>
      <vt:lpstr>Formalizing the Shishito Peppers</vt:lpstr>
      <vt:lpstr>Sample Mean is a Random Variable</vt:lpstr>
      <vt:lpstr>Sample Mean is a Random Variable</vt:lpstr>
      <vt:lpstr>Sample Mean is a Random Variable</vt:lpstr>
      <vt:lpstr>Summary of Sample Mean Statistics</vt:lpstr>
      <vt:lpstr>Sample Mean is a Random Variable</vt:lpstr>
      <vt:lpstr>       has a probability mass function</vt:lpstr>
      <vt:lpstr>The Distribution of an Estimator</vt:lpstr>
      <vt:lpstr>Central Limit Theorem</vt:lpstr>
      <vt:lpstr>Law of Large Numbers</vt:lpstr>
      <vt:lpstr>Bootstrap the Distribution of an Estimator</vt:lpstr>
      <vt:lpstr>Bootstrap the Distribution of an Estimator</vt:lpstr>
      <vt:lpstr>Boot Strap Confidence Interval</vt:lpstr>
      <vt:lpstr>Connection to Loss Minimization</vt:lpstr>
      <vt:lpstr>The Sample Loss</vt:lpstr>
      <vt:lpstr>The Sample Loss</vt:lpstr>
      <vt:lpstr>Risk and the Expected Loss</vt:lpstr>
      <vt:lpstr>Risk and the Expected Loss</vt:lpstr>
      <vt:lpstr>Risk and the Expected Loss</vt:lpstr>
      <vt:lpstr>Risk and the Expected Loss</vt:lpstr>
      <vt:lpstr>Summary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592</cp:revision>
  <cp:lastPrinted>2018-03-13T17:58:21Z</cp:lastPrinted>
  <dcterms:created xsi:type="dcterms:W3CDTF">2016-10-21T21:56:42Z</dcterms:created>
  <dcterms:modified xsi:type="dcterms:W3CDTF">2018-03-13T17:58:23Z</dcterms:modified>
</cp:coreProperties>
</file>